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80" r:id="rId2"/>
    <p:sldId id="257" r:id="rId3"/>
    <p:sldId id="304" r:id="rId4"/>
    <p:sldId id="305" r:id="rId5"/>
    <p:sldId id="281" r:id="rId6"/>
    <p:sldId id="306" r:id="rId7"/>
    <p:sldId id="307" r:id="rId8"/>
    <p:sldId id="308" r:id="rId9"/>
  </p:sldIdLst>
  <p:sldSz cx="9144000" cy="6858000" type="screen4x3"/>
  <p:notesSz cx="6858000" cy="9117013"/>
  <p:defaultTextStyle>
    <a:defPPr>
      <a:defRPr lang="en-US"/>
    </a:defPPr>
    <a:lvl1pPr algn="ctr" rtl="0" fontAlgn="base">
      <a:spcBef>
        <a:spcPct val="0"/>
      </a:spcBef>
      <a:spcAft>
        <a:spcPct val="0"/>
      </a:spcAft>
      <a:defRPr kern="1200">
        <a:solidFill>
          <a:schemeClr val="tx1"/>
        </a:solidFill>
        <a:latin typeface="Arial" charset="0"/>
        <a:ea typeface="+mn-ea"/>
        <a:cs typeface="Times New Roman" pitchFamily="18" charset="0"/>
      </a:defRPr>
    </a:lvl1pPr>
    <a:lvl2pPr marL="457200" algn="ctr" rtl="0" fontAlgn="base">
      <a:spcBef>
        <a:spcPct val="0"/>
      </a:spcBef>
      <a:spcAft>
        <a:spcPct val="0"/>
      </a:spcAft>
      <a:defRPr kern="1200">
        <a:solidFill>
          <a:schemeClr val="tx1"/>
        </a:solidFill>
        <a:latin typeface="Arial" charset="0"/>
        <a:ea typeface="+mn-ea"/>
        <a:cs typeface="Times New Roman" pitchFamily="18" charset="0"/>
      </a:defRPr>
    </a:lvl2pPr>
    <a:lvl3pPr marL="914400" algn="ctr" rtl="0" fontAlgn="base">
      <a:spcBef>
        <a:spcPct val="0"/>
      </a:spcBef>
      <a:spcAft>
        <a:spcPct val="0"/>
      </a:spcAft>
      <a:defRPr kern="1200">
        <a:solidFill>
          <a:schemeClr val="tx1"/>
        </a:solidFill>
        <a:latin typeface="Arial" charset="0"/>
        <a:ea typeface="+mn-ea"/>
        <a:cs typeface="Times New Roman" pitchFamily="18" charset="0"/>
      </a:defRPr>
    </a:lvl3pPr>
    <a:lvl4pPr marL="1371600" algn="ctr" rtl="0" fontAlgn="base">
      <a:spcBef>
        <a:spcPct val="0"/>
      </a:spcBef>
      <a:spcAft>
        <a:spcPct val="0"/>
      </a:spcAft>
      <a:defRPr kern="1200">
        <a:solidFill>
          <a:schemeClr val="tx1"/>
        </a:solidFill>
        <a:latin typeface="Arial" charset="0"/>
        <a:ea typeface="+mn-ea"/>
        <a:cs typeface="Times New Roman" pitchFamily="18" charset="0"/>
      </a:defRPr>
    </a:lvl4pPr>
    <a:lvl5pPr marL="1828800" algn="ctr" rtl="0" fontAlgn="base">
      <a:spcBef>
        <a:spcPct val="0"/>
      </a:spcBef>
      <a:spcAft>
        <a:spcPct val="0"/>
      </a:spcAft>
      <a:defRPr kern="1200">
        <a:solidFill>
          <a:schemeClr val="tx1"/>
        </a:solidFill>
        <a:latin typeface="Arial" charset="0"/>
        <a:ea typeface="+mn-ea"/>
        <a:cs typeface="Times New Roman" pitchFamily="18" charset="0"/>
      </a:defRPr>
    </a:lvl5pPr>
    <a:lvl6pPr marL="2286000" algn="l" defTabSz="914400" rtl="0" eaLnBrk="1" latinLnBrk="0" hangingPunct="1">
      <a:defRPr kern="1200">
        <a:solidFill>
          <a:schemeClr val="tx1"/>
        </a:solidFill>
        <a:latin typeface="Arial" charset="0"/>
        <a:ea typeface="+mn-ea"/>
        <a:cs typeface="Times New Roman" pitchFamily="18" charset="0"/>
      </a:defRPr>
    </a:lvl6pPr>
    <a:lvl7pPr marL="2743200" algn="l" defTabSz="914400" rtl="0" eaLnBrk="1" latinLnBrk="0" hangingPunct="1">
      <a:defRPr kern="1200">
        <a:solidFill>
          <a:schemeClr val="tx1"/>
        </a:solidFill>
        <a:latin typeface="Arial" charset="0"/>
        <a:ea typeface="+mn-ea"/>
        <a:cs typeface="Times New Roman" pitchFamily="18" charset="0"/>
      </a:defRPr>
    </a:lvl7pPr>
    <a:lvl8pPr marL="3200400" algn="l" defTabSz="914400" rtl="0" eaLnBrk="1" latinLnBrk="0" hangingPunct="1">
      <a:defRPr kern="1200">
        <a:solidFill>
          <a:schemeClr val="tx1"/>
        </a:solidFill>
        <a:latin typeface="Arial" charset="0"/>
        <a:ea typeface="+mn-ea"/>
        <a:cs typeface="Times New Roman" pitchFamily="18" charset="0"/>
      </a:defRPr>
    </a:lvl8pPr>
    <a:lvl9pPr marL="3657600" algn="l" defTabSz="914400" rtl="0" eaLnBrk="1" latinLnBrk="0" hangingPunct="1">
      <a:defRPr kern="1200">
        <a:solidFill>
          <a:schemeClr val="tx1"/>
        </a:solidFill>
        <a:latin typeface="Arial"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2" autoAdjust="0"/>
    <p:restoredTop sz="84629" autoAdjust="0"/>
  </p:normalViewPr>
  <p:slideViewPr>
    <p:cSldViewPr>
      <p:cViewPr varScale="1">
        <p:scale>
          <a:sx n="62" d="100"/>
          <a:sy n="62" d="100"/>
        </p:scale>
        <p:origin x="1412" y="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21507" name="Rectangle 3"/>
          <p:cNvSpPr>
            <a:spLocks noGrp="1" noChangeArrowheads="1"/>
          </p:cNvSpPr>
          <p:nvPr>
            <p:ph type="dt" idx="1"/>
          </p:nvPr>
        </p:nvSpPr>
        <p:spPr bwMode="auto">
          <a:xfrm>
            <a:off x="3884613" y="0"/>
            <a:ext cx="297180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17412" name="Rectangle 4"/>
          <p:cNvSpPr>
            <a:spLocks noGrp="1" noRot="1" noChangeAspect="1" noChangeArrowheads="1" noTextEdit="1"/>
          </p:cNvSpPr>
          <p:nvPr>
            <p:ph type="sldImg" idx="2"/>
          </p:nvPr>
        </p:nvSpPr>
        <p:spPr bwMode="auto">
          <a:xfrm>
            <a:off x="1150938" y="684213"/>
            <a:ext cx="4556125" cy="34178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685800" y="4330700"/>
            <a:ext cx="5486400" cy="410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1510" name="Rectangle 6"/>
          <p:cNvSpPr>
            <a:spLocks noGrp="1" noChangeArrowheads="1"/>
          </p:cNvSpPr>
          <p:nvPr>
            <p:ph type="ftr" sz="quarter" idx="4"/>
          </p:nvPr>
        </p:nvSpPr>
        <p:spPr bwMode="auto">
          <a:xfrm>
            <a:off x="0" y="8659813"/>
            <a:ext cx="2971800"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21511" name="Rectangle 7"/>
          <p:cNvSpPr>
            <a:spLocks noGrp="1" noChangeArrowheads="1"/>
          </p:cNvSpPr>
          <p:nvPr>
            <p:ph type="sldNum" sz="quarter" idx="5"/>
          </p:nvPr>
        </p:nvSpPr>
        <p:spPr bwMode="auto">
          <a:xfrm>
            <a:off x="3884613" y="8659813"/>
            <a:ext cx="2971800" cy="45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02DB954-B17C-4BCF-A336-FCD2804B7F28}" type="slidenum">
              <a:rPr lang="en-US" altLang="en-US"/>
              <a:pPr>
                <a:defRPr/>
              </a:pPr>
              <a:t>‹#›</a:t>
            </a:fld>
            <a:endParaRPr lang="en-US" altLang="en-US"/>
          </a:p>
        </p:txBody>
      </p:sp>
    </p:spTree>
    <p:extLst>
      <p:ext uri="{BB962C8B-B14F-4D97-AF65-F5344CB8AC3E}">
        <p14:creationId xmlns:p14="http://schemas.microsoft.com/office/powerpoint/2010/main" val="14008877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2</a:t>
            </a:fld>
            <a:endParaRPr lang="en-US" altLang="en-US"/>
          </a:p>
        </p:txBody>
      </p:sp>
    </p:spTree>
    <p:extLst>
      <p:ext uri="{BB962C8B-B14F-4D97-AF65-F5344CB8AC3E}">
        <p14:creationId xmlns:p14="http://schemas.microsoft.com/office/powerpoint/2010/main" val="712557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3</a:t>
            </a:fld>
            <a:endParaRPr lang="en-US" altLang="en-US"/>
          </a:p>
        </p:txBody>
      </p:sp>
    </p:spTree>
    <p:extLst>
      <p:ext uri="{BB962C8B-B14F-4D97-AF65-F5344CB8AC3E}">
        <p14:creationId xmlns:p14="http://schemas.microsoft.com/office/powerpoint/2010/main" val="11989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4</a:t>
            </a:fld>
            <a:endParaRPr lang="en-US" altLang="en-US"/>
          </a:p>
        </p:txBody>
      </p:sp>
    </p:spTree>
    <p:extLst>
      <p:ext uri="{BB962C8B-B14F-4D97-AF65-F5344CB8AC3E}">
        <p14:creationId xmlns:p14="http://schemas.microsoft.com/office/powerpoint/2010/main" val="388112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5</a:t>
            </a:fld>
            <a:endParaRPr lang="en-US" altLang="en-US"/>
          </a:p>
        </p:txBody>
      </p:sp>
    </p:spTree>
    <p:extLst>
      <p:ext uri="{BB962C8B-B14F-4D97-AF65-F5344CB8AC3E}">
        <p14:creationId xmlns:p14="http://schemas.microsoft.com/office/powerpoint/2010/main" val="712557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6</a:t>
            </a:fld>
            <a:endParaRPr lang="en-US" altLang="en-US"/>
          </a:p>
        </p:txBody>
      </p:sp>
    </p:spTree>
    <p:extLst>
      <p:ext uri="{BB962C8B-B14F-4D97-AF65-F5344CB8AC3E}">
        <p14:creationId xmlns:p14="http://schemas.microsoft.com/office/powerpoint/2010/main" val="1002960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7</a:t>
            </a:fld>
            <a:endParaRPr lang="en-US" altLang="en-US"/>
          </a:p>
        </p:txBody>
      </p:sp>
    </p:spTree>
    <p:extLst>
      <p:ext uri="{BB962C8B-B14F-4D97-AF65-F5344CB8AC3E}">
        <p14:creationId xmlns:p14="http://schemas.microsoft.com/office/powerpoint/2010/main" val="953445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02DB954-B17C-4BCF-A336-FCD2804B7F28}" type="slidenum">
              <a:rPr lang="en-US" altLang="en-US" smtClean="0"/>
              <a:pPr>
                <a:defRPr/>
              </a:pPr>
              <a:t>8</a:t>
            </a:fld>
            <a:endParaRPr lang="en-US" altLang="en-US"/>
          </a:p>
        </p:txBody>
      </p:sp>
    </p:spTree>
    <p:extLst>
      <p:ext uri="{BB962C8B-B14F-4D97-AF65-F5344CB8AC3E}">
        <p14:creationId xmlns:p14="http://schemas.microsoft.com/office/powerpoint/2010/main" val="199736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436D703-0500-4E28-B58C-3065016219E3}" type="slidenum">
              <a:rPr lang="en-US" altLang="en-US"/>
              <a:pPr>
                <a:defRPr/>
              </a:pPr>
              <a:t>‹#›</a:t>
            </a:fld>
            <a:endParaRPr lang="en-US" altLang="en-US"/>
          </a:p>
        </p:txBody>
      </p:sp>
    </p:spTree>
    <p:extLst>
      <p:ext uri="{BB962C8B-B14F-4D97-AF65-F5344CB8AC3E}">
        <p14:creationId xmlns:p14="http://schemas.microsoft.com/office/powerpoint/2010/main" val="7185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2556154-549F-4B2C-BB45-F35978F8EDE4}" type="slidenum">
              <a:rPr lang="en-US" altLang="en-US"/>
              <a:pPr>
                <a:defRPr/>
              </a:pPr>
              <a:t>‹#›</a:t>
            </a:fld>
            <a:endParaRPr lang="en-US" altLang="en-US"/>
          </a:p>
        </p:txBody>
      </p:sp>
    </p:spTree>
    <p:extLst>
      <p:ext uri="{BB962C8B-B14F-4D97-AF65-F5344CB8AC3E}">
        <p14:creationId xmlns:p14="http://schemas.microsoft.com/office/powerpoint/2010/main" val="109164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79CF1BE-4B6D-4FBC-B7DD-CAA3BE137CA3}" type="slidenum">
              <a:rPr lang="en-US" altLang="en-US"/>
              <a:pPr>
                <a:defRPr/>
              </a:pPr>
              <a:t>‹#›</a:t>
            </a:fld>
            <a:endParaRPr lang="en-US" altLang="en-US"/>
          </a:p>
        </p:txBody>
      </p:sp>
    </p:spTree>
    <p:extLst>
      <p:ext uri="{BB962C8B-B14F-4D97-AF65-F5344CB8AC3E}">
        <p14:creationId xmlns:p14="http://schemas.microsoft.com/office/powerpoint/2010/main" val="194401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35DEB76-581D-4C08-AC06-0AB171B8C342}" type="slidenum">
              <a:rPr lang="en-US" altLang="en-US"/>
              <a:pPr>
                <a:defRPr/>
              </a:pPr>
              <a:t>‹#›</a:t>
            </a:fld>
            <a:endParaRPr lang="en-US" altLang="en-US"/>
          </a:p>
        </p:txBody>
      </p:sp>
    </p:spTree>
    <p:extLst>
      <p:ext uri="{BB962C8B-B14F-4D97-AF65-F5344CB8AC3E}">
        <p14:creationId xmlns:p14="http://schemas.microsoft.com/office/powerpoint/2010/main" val="3408801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E039218-343A-46FE-A59B-71F06622F3C1}" type="slidenum">
              <a:rPr lang="en-US" altLang="en-US"/>
              <a:pPr>
                <a:defRPr/>
              </a:pPr>
              <a:t>‹#›</a:t>
            </a:fld>
            <a:endParaRPr lang="en-US" altLang="en-US"/>
          </a:p>
        </p:txBody>
      </p:sp>
    </p:spTree>
    <p:extLst>
      <p:ext uri="{BB962C8B-B14F-4D97-AF65-F5344CB8AC3E}">
        <p14:creationId xmlns:p14="http://schemas.microsoft.com/office/powerpoint/2010/main" val="732216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8C3FA00-E3B9-4870-A8AF-5E6C52E74622}" type="slidenum">
              <a:rPr lang="en-US" altLang="en-US"/>
              <a:pPr>
                <a:defRPr/>
              </a:pPr>
              <a:t>‹#›</a:t>
            </a:fld>
            <a:endParaRPr lang="en-US" altLang="en-US"/>
          </a:p>
        </p:txBody>
      </p:sp>
    </p:spTree>
    <p:extLst>
      <p:ext uri="{BB962C8B-B14F-4D97-AF65-F5344CB8AC3E}">
        <p14:creationId xmlns:p14="http://schemas.microsoft.com/office/powerpoint/2010/main" val="229419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2D5EA9A1-0B89-41B3-BF76-736F32703C49}" type="slidenum">
              <a:rPr lang="en-US" altLang="en-US"/>
              <a:pPr>
                <a:defRPr/>
              </a:pPr>
              <a:t>‹#›</a:t>
            </a:fld>
            <a:endParaRPr lang="en-US" altLang="en-US"/>
          </a:p>
        </p:txBody>
      </p:sp>
    </p:spTree>
    <p:extLst>
      <p:ext uri="{BB962C8B-B14F-4D97-AF65-F5344CB8AC3E}">
        <p14:creationId xmlns:p14="http://schemas.microsoft.com/office/powerpoint/2010/main" val="22293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46FFC2B-CBF8-4AF1-9466-21B76E8BD717}" type="slidenum">
              <a:rPr lang="en-US" altLang="en-US"/>
              <a:pPr>
                <a:defRPr/>
              </a:pPr>
              <a:t>‹#›</a:t>
            </a:fld>
            <a:endParaRPr lang="en-US" altLang="en-US"/>
          </a:p>
        </p:txBody>
      </p:sp>
    </p:spTree>
    <p:extLst>
      <p:ext uri="{BB962C8B-B14F-4D97-AF65-F5344CB8AC3E}">
        <p14:creationId xmlns:p14="http://schemas.microsoft.com/office/powerpoint/2010/main" val="244212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350B406D-0D23-4BC6-95A7-C55D01FCEA75}" type="slidenum">
              <a:rPr lang="en-US" altLang="en-US"/>
              <a:pPr>
                <a:defRPr/>
              </a:pPr>
              <a:t>‹#›</a:t>
            </a:fld>
            <a:endParaRPr lang="en-US" altLang="en-US"/>
          </a:p>
        </p:txBody>
      </p:sp>
    </p:spTree>
    <p:extLst>
      <p:ext uri="{BB962C8B-B14F-4D97-AF65-F5344CB8AC3E}">
        <p14:creationId xmlns:p14="http://schemas.microsoft.com/office/powerpoint/2010/main" val="2403832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9E985D0-2638-4660-943A-E1D771893445}" type="slidenum">
              <a:rPr lang="en-US" altLang="en-US"/>
              <a:pPr>
                <a:defRPr/>
              </a:pPr>
              <a:t>‹#›</a:t>
            </a:fld>
            <a:endParaRPr lang="en-US" altLang="en-US"/>
          </a:p>
        </p:txBody>
      </p:sp>
    </p:spTree>
    <p:extLst>
      <p:ext uri="{BB962C8B-B14F-4D97-AF65-F5344CB8AC3E}">
        <p14:creationId xmlns:p14="http://schemas.microsoft.com/office/powerpoint/2010/main" val="4119515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44F64CC-68C0-4EF6-B3C2-EAC1CCD65D2D}" type="slidenum">
              <a:rPr lang="en-US" altLang="en-US"/>
              <a:pPr>
                <a:defRPr/>
              </a:pPr>
              <a:t>‹#›</a:t>
            </a:fld>
            <a:endParaRPr lang="en-US" altLang="en-US"/>
          </a:p>
        </p:txBody>
      </p:sp>
    </p:spTree>
    <p:extLst>
      <p:ext uri="{BB962C8B-B14F-4D97-AF65-F5344CB8AC3E}">
        <p14:creationId xmlns:p14="http://schemas.microsoft.com/office/powerpoint/2010/main" val="3325961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smtClean="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97F10DFA-22FE-49C9-890C-63F17D672E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4"/>
          <p:cNvSpPr>
            <a:spLocks noGrp="1"/>
          </p:cNvSpPr>
          <p:nvPr>
            <p:ph type="sldNum" sz="quarter" idx="4294967295"/>
          </p:nvPr>
        </p:nvSpPr>
        <p:spPr>
          <a:xfrm>
            <a:off x="3124200" y="6248400"/>
            <a:ext cx="2895600" cy="457200"/>
          </a:xfrm>
          <a:prstGeom prst="rect">
            <a:avLst/>
          </a:prstGeom>
          <a:noFill/>
        </p:spPr>
        <p:txBody>
          <a:bodyPr/>
          <a:lstStyle>
            <a:lvl1pPr>
              <a:defRPr sz="1600">
                <a:solidFill>
                  <a:schemeClr val="tx1"/>
                </a:solidFill>
                <a:latin typeface="Arial" charset="0"/>
              </a:defRPr>
            </a:lvl1pPr>
            <a:lvl2pPr marL="742950" indent="-285750">
              <a:defRPr sz="1600">
                <a:solidFill>
                  <a:schemeClr val="tx1"/>
                </a:solidFill>
                <a:latin typeface="Arial" charset="0"/>
              </a:defRPr>
            </a:lvl2pPr>
            <a:lvl3pPr marL="1143000" indent="-228600">
              <a:defRPr sz="1600">
                <a:solidFill>
                  <a:schemeClr val="tx1"/>
                </a:solidFill>
                <a:latin typeface="Arial" charset="0"/>
              </a:defRPr>
            </a:lvl3pPr>
            <a:lvl4pPr marL="1600200" indent="-228600">
              <a:defRPr sz="1600">
                <a:solidFill>
                  <a:schemeClr val="tx1"/>
                </a:solidFill>
                <a:latin typeface="Arial" charset="0"/>
              </a:defRPr>
            </a:lvl4pPr>
            <a:lvl5pPr marL="2057400" indent="-22860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fld id="{8D6E1D47-BD45-4DD3-AF0A-4B28FF829A50}" type="slidenum">
              <a:rPr lang="en-US" altLang="en-US">
                <a:latin typeface="Cambria" pitchFamily="18" charset="0"/>
              </a:rPr>
              <a:pPr/>
              <a:t>1</a:t>
            </a:fld>
            <a:endParaRPr lang="en-US" altLang="en-US" dirty="0">
              <a:latin typeface="Cambria" pitchFamily="18" charset="0"/>
            </a:endParaRPr>
          </a:p>
        </p:txBody>
      </p:sp>
      <p:sp>
        <p:nvSpPr>
          <p:cNvPr id="5" name="Rectangle 2"/>
          <p:cNvSpPr txBox="1">
            <a:spLocks noChangeArrowheads="1"/>
          </p:cNvSpPr>
          <p:nvPr/>
        </p:nvSpPr>
        <p:spPr bwMode="auto">
          <a:xfrm>
            <a:off x="304800" y="4953000"/>
            <a:ext cx="845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ctr">
              <a:buFontTx/>
              <a:buNone/>
            </a:pPr>
            <a:r>
              <a:rPr lang="en-US" altLang="en-US" b="1" kern="0" dirty="0">
                <a:solidFill>
                  <a:srgbClr val="FF9933"/>
                </a:solidFill>
                <a:latin typeface="Cambria" panose="02040503050406030204" pitchFamily="18" charset="0"/>
                <a:ea typeface="Cambria" panose="02040503050406030204" pitchFamily="18" charset="0"/>
                <a:cs typeface="Times New Roman" pitchFamily="18" charset="0"/>
              </a:rPr>
              <a:t>Răzvan Daniel ZOTA</a:t>
            </a:r>
          </a:p>
          <a:p>
            <a:pPr algn="ctr">
              <a:buFontTx/>
              <a:buNone/>
            </a:pPr>
            <a:r>
              <a:rPr lang="en-US" altLang="en-US" b="1" kern="0" dirty="0">
                <a:solidFill>
                  <a:srgbClr val="FF9933"/>
                </a:solidFill>
                <a:latin typeface="Cambria" panose="02040503050406030204" pitchFamily="18" charset="0"/>
                <a:ea typeface="Cambria" panose="02040503050406030204" pitchFamily="18" charset="0"/>
                <a:cs typeface="Times New Roman" pitchFamily="18" charset="0"/>
              </a:rPr>
              <a:t>Faculty of Cybernetics, Statistics and Economic Informatics</a:t>
            </a:r>
          </a:p>
          <a:p>
            <a:pPr algn="ctr">
              <a:buFontTx/>
              <a:buNone/>
            </a:pPr>
            <a:r>
              <a:rPr lang="en-US" altLang="en-US" sz="2300" b="1" kern="0" dirty="0">
                <a:solidFill>
                  <a:srgbClr val="FF9933"/>
                </a:solidFill>
                <a:latin typeface="Cambria" panose="02040503050406030204" pitchFamily="18" charset="0"/>
                <a:ea typeface="Cambria" panose="02040503050406030204" pitchFamily="18" charset="0"/>
                <a:cs typeface="Times New Roman" pitchFamily="18" charset="0"/>
              </a:rPr>
              <a:t>zota@ase.ro</a:t>
            </a:r>
          </a:p>
          <a:p>
            <a:pPr algn="ctr">
              <a:buFontTx/>
              <a:buNone/>
            </a:pPr>
            <a:r>
              <a:rPr lang="en-US" altLang="en-US" sz="2300" b="1" kern="0" dirty="0">
                <a:latin typeface="Cambria" panose="02040503050406030204" pitchFamily="18" charset="0"/>
                <a:ea typeface="Cambria" panose="02040503050406030204" pitchFamily="18" charset="0"/>
                <a:cs typeface="Times New Roman" pitchFamily="18" charset="0"/>
              </a:rPr>
              <a:t>http</a:t>
            </a:r>
            <a:r>
              <a:rPr lang="ro-RO" altLang="en-US" sz="2300" b="1" kern="0">
                <a:latin typeface="Cambria" panose="02040503050406030204" pitchFamily="18" charset="0"/>
                <a:ea typeface="Cambria" panose="02040503050406030204" pitchFamily="18" charset="0"/>
                <a:cs typeface="Times New Roman" pitchFamily="18" charset="0"/>
              </a:rPr>
              <a:t>s</a:t>
            </a:r>
            <a:r>
              <a:rPr lang="en-US" altLang="en-US" sz="2300" b="1" kern="0">
                <a:latin typeface="Cambria" panose="02040503050406030204" pitchFamily="18" charset="0"/>
                <a:ea typeface="Cambria" panose="02040503050406030204" pitchFamily="18" charset="0"/>
                <a:cs typeface="Times New Roman" pitchFamily="18" charset="0"/>
              </a:rPr>
              <a:t>://</a:t>
            </a:r>
            <a:r>
              <a:rPr lang="en-US" altLang="en-US" sz="2300" b="1" kern="0" dirty="0">
                <a:latin typeface="Cambria" panose="02040503050406030204" pitchFamily="18" charset="0"/>
                <a:ea typeface="Cambria" panose="02040503050406030204" pitchFamily="18" charset="0"/>
                <a:cs typeface="Times New Roman" pitchFamily="18" charset="0"/>
              </a:rPr>
              <a:t>zota.ase.ro/os</a:t>
            </a:r>
            <a:endParaRPr lang="en-US" altLang="en-US" sz="2300" b="1" kern="0" dirty="0">
              <a:solidFill>
                <a:srgbClr val="FF3300"/>
              </a:solidFill>
              <a:latin typeface="Cambria" panose="02040503050406030204" pitchFamily="18" charset="0"/>
              <a:ea typeface="Cambria" panose="02040503050406030204" pitchFamily="18" charset="0"/>
              <a:cs typeface="Times New Roman" pitchFamily="18" charset="0"/>
            </a:endParaRPr>
          </a:p>
        </p:txBody>
      </p:sp>
      <p:sp>
        <p:nvSpPr>
          <p:cNvPr id="7" name="Rectangle 7"/>
          <p:cNvSpPr txBox="1">
            <a:spLocks noChangeArrowheads="1"/>
          </p:cNvSpPr>
          <p:nvPr/>
        </p:nvSpPr>
        <p:spPr>
          <a:xfrm>
            <a:off x="647700" y="2304846"/>
            <a:ext cx="7772400" cy="1143000"/>
          </a:xfrm>
          <a:prstGeom prst="rect">
            <a:avLst/>
          </a:prstGeom>
          <a:noFill/>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Bef>
                <a:spcPts val="0"/>
              </a:spcBef>
              <a:spcAft>
                <a:spcPts val="1200"/>
              </a:spcAft>
            </a:pPr>
            <a:r>
              <a:rPr lang="en-US" altLang="en-US" dirty="0">
                <a:solidFill>
                  <a:schemeClr val="tx1"/>
                </a:solidFill>
                <a:latin typeface="Cambria" panose="02040503050406030204" pitchFamily="18" charset="0"/>
                <a:ea typeface="Cambria" panose="02040503050406030204" pitchFamily="18" charset="0"/>
                <a:cs typeface="Times New Roman" pitchFamily="18" charset="0"/>
              </a:rPr>
              <a:t>Operating Systems </a:t>
            </a:r>
          </a:p>
          <a:p>
            <a:pPr algn="ctr" fontAlgn="auto">
              <a:spcBef>
                <a:spcPts val="0"/>
              </a:spcBef>
              <a:spcAft>
                <a:spcPts val="1200"/>
              </a:spcAft>
            </a:pPr>
            <a:r>
              <a:rPr lang="ro-RO" altLang="en-US" sz="3400" dirty="0" err="1">
                <a:solidFill>
                  <a:schemeClr val="tx1"/>
                </a:solidFill>
                <a:latin typeface="Cambria" panose="02040503050406030204" pitchFamily="18" charset="0"/>
                <a:ea typeface="Cambria" panose="02040503050406030204" pitchFamily="18" charset="0"/>
                <a:cs typeface="Times New Roman" pitchFamily="18" charset="0"/>
              </a:rPr>
              <a:t>Lecture</a:t>
            </a:r>
            <a: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t> #</a:t>
            </a:r>
            <a:r>
              <a:rPr lang="ro-RO" altLang="en-US" sz="3400" dirty="0">
                <a:solidFill>
                  <a:schemeClr val="tx1"/>
                </a:solidFill>
                <a:latin typeface="Cambria" panose="02040503050406030204" pitchFamily="18" charset="0"/>
                <a:ea typeface="Cambria" panose="02040503050406030204" pitchFamily="18" charset="0"/>
                <a:cs typeface="Times New Roman" pitchFamily="18" charset="0"/>
              </a:rPr>
              <a:t>1</a:t>
            </a:r>
            <a: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t>1</a:t>
            </a:r>
            <a:br>
              <a:rPr lang="en-US" altLang="en-US" sz="3400" dirty="0">
                <a:solidFill>
                  <a:schemeClr val="tx1"/>
                </a:solidFill>
                <a:latin typeface="Cambria" panose="02040503050406030204" pitchFamily="18" charset="0"/>
                <a:ea typeface="Cambria" panose="02040503050406030204" pitchFamily="18" charset="0"/>
                <a:cs typeface="Times New Roman" pitchFamily="18" charset="0"/>
              </a:rPr>
            </a:br>
            <a:r>
              <a:rPr lang="en-US" altLang="en-US" sz="3400" dirty="0">
                <a:solidFill>
                  <a:srgbClr val="FF0000"/>
                </a:solidFill>
                <a:latin typeface="Cambria" panose="02040503050406030204" pitchFamily="18" charset="0"/>
                <a:ea typeface="Cambria" panose="02040503050406030204" pitchFamily="18" charset="0"/>
                <a:cs typeface="Times New Roman" pitchFamily="18" charset="0"/>
              </a:rPr>
              <a:t>Linux Security</a:t>
            </a:r>
          </a:p>
        </p:txBody>
      </p:sp>
    </p:spTree>
    <p:extLst>
      <p:ext uri="{BB962C8B-B14F-4D97-AF65-F5344CB8AC3E}">
        <p14:creationId xmlns:p14="http://schemas.microsoft.com/office/powerpoint/2010/main" val="1012255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2</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Basic security in Linux systems</a:t>
            </a:r>
          </a:p>
        </p:txBody>
      </p:sp>
      <p:sp>
        <p:nvSpPr>
          <p:cNvPr id="3" name="Rectangle 2">
            <a:extLst>
              <a:ext uri="{FF2B5EF4-FFF2-40B4-BE49-F238E27FC236}">
                <a16:creationId xmlns:a16="http://schemas.microsoft.com/office/drawing/2014/main" id="{A7D80556-62F3-405D-8442-34FD63CE0319}"/>
              </a:ext>
            </a:extLst>
          </p:cNvPr>
          <p:cNvSpPr/>
          <p:nvPr/>
        </p:nvSpPr>
        <p:spPr>
          <a:xfrm>
            <a:off x="685800" y="1143000"/>
            <a:ext cx="8458200" cy="5847755"/>
          </a:xfrm>
          <a:prstGeom prst="rect">
            <a:avLst/>
          </a:prstGeom>
        </p:spPr>
        <p:txBody>
          <a:bodyPr wrap="square">
            <a:spAutoFit/>
          </a:bodyPr>
          <a:lstStyle/>
          <a:p>
            <a:pPr algn="just"/>
            <a:r>
              <a:rPr lang="ro-RO" sz="2200" b="1" dirty="0" err="1">
                <a:latin typeface="Cambria" panose="02040503050406030204" pitchFamily="18" charset="0"/>
                <a:ea typeface="Cambria" panose="02040503050406030204" pitchFamily="18" charset="0"/>
              </a:rPr>
              <a:t>Accounts</a:t>
            </a:r>
            <a:r>
              <a:rPr lang="en-US" sz="2200" dirty="0">
                <a:latin typeface="Cambria" panose="02040503050406030204" pitchFamily="18" charset="0"/>
                <a:ea typeface="Cambria" panose="02040503050406030204" pitchFamily="18" charset="0"/>
              </a:rPr>
              <a:t> -Every user on a Linux system has an associated account which besides login information (like username and password) also defines how, and where, the user can interact with the system. Privileges and access controls define the “boundaries” within which each user can operate. </a:t>
            </a:r>
          </a:p>
          <a:p>
            <a:pPr marL="457200" indent="-457200" algn="just">
              <a:buAutoNum type="arabicPeriod"/>
            </a:pPr>
            <a:r>
              <a:rPr lang="en-US" sz="2200" dirty="0">
                <a:latin typeface="Cambria" panose="02040503050406030204" pitchFamily="18" charset="0"/>
                <a:ea typeface="Cambria" panose="02040503050406030204" pitchFamily="18" charset="0"/>
              </a:rPr>
              <a:t>Identifiers (UIDs/GIDs)</a:t>
            </a:r>
          </a:p>
          <a:p>
            <a:pPr marL="457200" indent="-457200" algn="just">
              <a:buAutoNum type="arabicPeriod"/>
            </a:pPr>
            <a:r>
              <a:rPr lang="en-US" sz="2200" dirty="0">
                <a:latin typeface="Cambria" panose="02040503050406030204" pitchFamily="18" charset="0"/>
                <a:ea typeface="Cambria" panose="02040503050406030204" pitchFamily="18" charset="0"/>
              </a:rPr>
              <a:t>The Superuser Account (UID=0)</a:t>
            </a:r>
          </a:p>
          <a:p>
            <a:pPr marL="457200" indent="-457200" algn="just">
              <a:buAutoNum type="arabicPeriod"/>
            </a:pPr>
            <a:r>
              <a:rPr lang="en-US" sz="2200" dirty="0">
                <a:latin typeface="Cambria" panose="02040503050406030204" pitchFamily="18" charset="0"/>
                <a:ea typeface="Cambria" panose="02040503050406030204" pitchFamily="18" charset="0"/>
              </a:rPr>
              <a:t>Standard User Accounts (UID &gt;= 1000)</a:t>
            </a:r>
          </a:p>
          <a:p>
            <a:pPr marL="457200" indent="-457200" algn="just">
              <a:buAutoNum type="arabicPeriod"/>
            </a:pPr>
            <a:r>
              <a:rPr lang="en-US" sz="2200" dirty="0">
                <a:latin typeface="Cambria" panose="02040503050406030204" pitchFamily="18" charset="0"/>
                <a:ea typeface="Cambria" panose="02040503050406030204" pitchFamily="18" charset="0"/>
              </a:rPr>
              <a:t>System Accounts (OS facilities - UIDs &lt;1000 ). For example, on Ubuntu, the Apache web server (package Apache HTTP Server) runs under the user </a:t>
            </a:r>
            <a:r>
              <a:rPr lang="en-US" sz="2200" i="1" dirty="0">
                <a:latin typeface="Cambria" panose="02040503050406030204" pitchFamily="18" charset="0"/>
                <a:ea typeface="Cambria" panose="02040503050406030204" pitchFamily="18" charset="0"/>
              </a:rPr>
              <a:t>www-data</a:t>
            </a:r>
            <a:r>
              <a:rPr lang="en-US" sz="2200" dirty="0">
                <a:latin typeface="Cambria" panose="02040503050406030204" pitchFamily="18" charset="0"/>
                <a:ea typeface="Cambria" panose="02040503050406030204" pitchFamily="18" charset="0"/>
              </a:rPr>
              <a:t> and has a UID and GID=33.</a:t>
            </a:r>
          </a:p>
          <a:p>
            <a:pPr marL="457200" indent="-457200" algn="just">
              <a:buAutoNum type="arabicPeriod"/>
            </a:pPr>
            <a:r>
              <a:rPr lang="en-US" sz="2200" dirty="0">
                <a:latin typeface="Cambria" panose="02040503050406030204" pitchFamily="18" charset="0"/>
                <a:ea typeface="Cambria" panose="02040503050406030204" pitchFamily="18" charset="0"/>
              </a:rPr>
              <a:t>Service Accounts (These are typically created when services are installed and configured. Similar to system accounts, these are for facilities, programs and services that will not run as the superuser.)</a:t>
            </a:r>
          </a:p>
          <a:p>
            <a:pPr marL="457200" indent="-457200" algn="just">
              <a:buAutoNum type="arabicPeriod"/>
            </a:pPr>
            <a:endParaRPr lang="en-US" sz="2200" dirty="0">
              <a:latin typeface="Cambria" panose="02040503050406030204" pitchFamily="18" charset="0"/>
              <a:ea typeface="Cambria" panose="02040503050406030204" pitchFamily="18" charset="0"/>
            </a:endParaRPr>
          </a:p>
          <a:p>
            <a:pPr algn="just"/>
            <a:endParaRPr lang="ro-RO" sz="2200" dirty="0">
              <a:latin typeface="Cambria" panose="02040503050406030204" pitchFamily="18" charset="0"/>
              <a:ea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3</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Basic security in Linux systems</a:t>
            </a:r>
          </a:p>
        </p:txBody>
      </p:sp>
      <p:sp>
        <p:nvSpPr>
          <p:cNvPr id="3" name="Rectangle 2">
            <a:extLst>
              <a:ext uri="{FF2B5EF4-FFF2-40B4-BE49-F238E27FC236}">
                <a16:creationId xmlns:a16="http://schemas.microsoft.com/office/drawing/2014/main" id="{A7D80556-62F3-405D-8442-34FD63CE0319}"/>
              </a:ext>
            </a:extLst>
          </p:cNvPr>
          <p:cNvSpPr/>
          <p:nvPr/>
        </p:nvSpPr>
        <p:spPr>
          <a:xfrm>
            <a:off x="228600" y="1585798"/>
            <a:ext cx="8915400" cy="4832092"/>
          </a:xfrm>
          <a:prstGeom prst="rect">
            <a:avLst/>
          </a:prstGeom>
        </p:spPr>
        <p:txBody>
          <a:bodyPr wrap="square">
            <a:spAutoFit/>
          </a:bodyPr>
          <a:lstStyle/>
          <a:p>
            <a:pPr algn="just"/>
            <a:r>
              <a:rPr lang="en-US" sz="2200" b="1" dirty="0">
                <a:latin typeface="Cambria" panose="02040503050406030204" pitchFamily="18" charset="0"/>
                <a:ea typeface="Cambria" panose="02040503050406030204" pitchFamily="18" charset="0"/>
              </a:rPr>
              <a:t>Login Shells and Home Directories</a:t>
            </a:r>
            <a:r>
              <a:rPr lang="en-US" sz="2200" dirty="0">
                <a:latin typeface="Cambria" panose="02040503050406030204" pitchFamily="18" charset="0"/>
                <a:ea typeface="Cambria" panose="02040503050406030204" pitchFamily="18" charset="0"/>
              </a:rPr>
              <a:t> - Some accounts have a login shell, while others do not for security purposes as they do not require interactive access (/</a:t>
            </a:r>
            <a:r>
              <a:rPr lang="en-US" sz="2200" dirty="0" err="1">
                <a:latin typeface="Cambria" panose="02040503050406030204" pitchFamily="18" charset="0"/>
                <a:ea typeface="Cambria" panose="02040503050406030204" pitchFamily="18" charset="0"/>
              </a:rPr>
              <a:t>usr</a:t>
            </a:r>
            <a:r>
              <a:rPr lang="en-US" sz="2200" dirty="0">
                <a:latin typeface="Cambria" panose="02040503050406030204" pitchFamily="18" charset="0"/>
                <a:ea typeface="Cambria" panose="02040503050406030204" pitchFamily="18" charset="0"/>
              </a:rPr>
              <a:t>/</a:t>
            </a:r>
            <a:r>
              <a:rPr lang="en-US" sz="2200" dirty="0" err="1">
                <a:latin typeface="Cambria" panose="02040503050406030204" pitchFamily="18" charset="0"/>
                <a:ea typeface="Cambria" panose="02040503050406030204" pitchFamily="18" charset="0"/>
              </a:rPr>
              <a:t>sbin</a:t>
            </a:r>
            <a:r>
              <a:rPr lang="en-US" sz="2200" dirty="0">
                <a:latin typeface="Cambria" panose="02040503050406030204" pitchFamily="18" charset="0"/>
                <a:ea typeface="Cambria" panose="02040503050406030204" pitchFamily="18" charset="0"/>
              </a:rPr>
              <a:t>/</a:t>
            </a:r>
            <a:r>
              <a:rPr lang="en-US" sz="2200" dirty="0" err="1">
                <a:latin typeface="Cambria" panose="02040503050406030204" pitchFamily="18" charset="0"/>
                <a:ea typeface="Cambria" panose="02040503050406030204" pitchFamily="18" charset="0"/>
              </a:rPr>
              <a:t>nologin</a:t>
            </a:r>
            <a:r>
              <a:rPr lang="en-US" sz="2200" dirty="0">
                <a:latin typeface="Cambria" panose="02040503050406030204" pitchFamily="18" charset="0"/>
                <a:ea typeface="Cambria" panose="02040503050406030204" pitchFamily="18" charset="0"/>
              </a:rPr>
              <a:t>). The default login shell on most Linux distributions is the Bourne Again Shell, or bash (/bin/bash).</a:t>
            </a:r>
          </a:p>
          <a:p>
            <a:pPr algn="just"/>
            <a:endParaRPr lang="en-US" sz="2200" dirty="0">
              <a:latin typeface="Cambria" panose="02040503050406030204" pitchFamily="18" charset="0"/>
              <a:ea typeface="Cambria" panose="02040503050406030204" pitchFamily="18" charset="0"/>
            </a:endParaRPr>
          </a:p>
          <a:p>
            <a:pPr algn="just"/>
            <a:r>
              <a:rPr lang="en-US" sz="2200" dirty="0">
                <a:latin typeface="Cambria" panose="02040503050406030204" pitchFamily="18" charset="0"/>
                <a:ea typeface="Cambria" panose="02040503050406030204" pitchFamily="18" charset="0"/>
              </a:rPr>
              <a:t>Useful commands:</a:t>
            </a:r>
          </a:p>
          <a:p>
            <a:pPr marL="342900" indent="-342900" algn="just">
              <a:buFont typeface="Arial" panose="020B0604020202020204" pitchFamily="34" charset="0"/>
              <a:buChar char="•"/>
            </a:pPr>
            <a:r>
              <a:rPr lang="en-US" sz="2200" b="1" dirty="0" err="1">
                <a:latin typeface="Cambria" panose="02040503050406030204" pitchFamily="18" charset="0"/>
                <a:ea typeface="Cambria" panose="02040503050406030204" pitchFamily="18" charset="0"/>
              </a:rPr>
              <a:t>chsh</a:t>
            </a:r>
            <a:r>
              <a:rPr lang="en-US" sz="2200" b="1" dirty="0">
                <a:latin typeface="Cambria" panose="02040503050406030204" pitchFamily="18" charset="0"/>
                <a:ea typeface="Cambria" panose="02040503050406030204" pitchFamily="18" charset="0"/>
              </a:rPr>
              <a:t> - </a:t>
            </a:r>
            <a:r>
              <a:rPr lang="en-US" sz="2200" dirty="0">
                <a:latin typeface="Cambria" panose="02040503050406030204" pitchFamily="18" charset="0"/>
                <a:ea typeface="Cambria" panose="02040503050406030204" pitchFamily="18" charset="0"/>
              </a:rPr>
              <a:t>a user can change their login shell using this command.</a:t>
            </a:r>
          </a:p>
          <a:p>
            <a:pPr marL="342900" indent="-342900" algn="just">
              <a:buFont typeface="Arial" panose="020B0604020202020204" pitchFamily="34" charset="0"/>
              <a:buChar char="•"/>
            </a:pPr>
            <a:r>
              <a:rPr lang="en-US" sz="2200" b="1" dirty="0">
                <a:latin typeface="Cambria" panose="02040503050406030204" pitchFamily="18" charset="0"/>
                <a:ea typeface="Cambria" panose="02040503050406030204" pitchFamily="18" charset="0"/>
              </a:rPr>
              <a:t>id – </a:t>
            </a:r>
            <a:r>
              <a:rPr lang="en-US" sz="2200" dirty="0">
                <a:latin typeface="Cambria" panose="02040503050406030204" pitchFamily="18" charset="0"/>
                <a:ea typeface="Cambria" panose="02040503050406030204" pitchFamily="18" charset="0"/>
              </a:rPr>
              <a:t>used for listing the current information of a user at the command line</a:t>
            </a:r>
          </a:p>
          <a:p>
            <a:pPr marL="342900" indent="-342900" algn="just">
              <a:buFont typeface="Arial" panose="020B0604020202020204" pitchFamily="34" charset="0"/>
              <a:buChar char="•"/>
            </a:pPr>
            <a:r>
              <a:rPr lang="en-US" sz="2200" b="1" dirty="0">
                <a:latin typeface="Cambria" panose="02040503050406030204" pitchFamily="18" charset="0"/>
                <a:ea typeface="Cambria" panose="02040503050406030204" pitchFamily="18" charset="0"/>
              </a:rPr>
              <a:t>last - </a:t>
            </a:r>
            <a:r>
              <a:rPr lang="en-US" sz="2200" dirty="0">
                <a:latin typeface="Cambria" panose="02040503050406030204" pitchFamily="18" charset="0"/>
                <a:ea typeface="Cambria" panose="02040503050406030204" pitchFamily="18" charset="0"/>
              </a:rPr>
              <a:t>listing the last time users have logged into the system </a:t>
            </a:r>
          </a:p>
          <a:p>
            <a:pPr algn="just"/>
            <a:endParaRPr lang="en-US" sz="2200" dirty="0">
              <a:latin typeface="Cambria" panose="02040503050406030204" pitchFamily="18" charset="0"/>
              <a:ea typeface="Cambria" panose="02040503050406030204" pitchFamily="18" charset="0"/>
            </a:endParaRPr>
          </a:p>
          <a:p>
            <a:pPr algn="just"/>
            <a:r>
              <a:rPr lang="en-US" sz="2200" dirty="0">
                <a:latin typeface="Cambria" panose="02040503050406030204" pitchFamily="18" charset="0"/>
                <a:ea typeface="Cambria" panose="02040503050406030204" pitchFamily="18" charset="0"/>
              </a:rPr>
              <a:t>The commands </a:t>
            </a:r>
            <a:r>
              <a:rPr lang="en-US" sz="2200" b="1" dirty="0">
                <a:latin typeface="Cambria" panose="02040503050406030204" pitchFamily="18" charset="0"/>
                <a:ea typeface="Cambria" panose="02040503050406030204" pitchFamily="18" charset="0"/>
              </a:rPr>
              <a:t>who</a:t>
            </a:r>
            <a:r>
              <a:rPr lang="en-US" sz="2200" dirty="0">
                <a:latin typeface="Cambria" panose="02040503050406030204" pitchFamily="18" charset="0"/>
                <a:ea typeface="Cambria" panose="02040503050406030204" pitchFamily="18" charset="0"/>
              </a:rPr>
              <a:t> and </a:t>
            </a:r>
            <a:r>
              <a:rPr lang="en-US" sz="2200" b="1" dirty="0">
                <a:latin typeface="Cambria" panose="02040503050406030204" pitchFamily="18" charset="0"/>
                <a:ea typeface="Cambria" panose="02040503050406030204" pitchFamily="18" charset="0"/>
              </a:rPr>
              <a:t>w </a:t>
            </a:r>
            <a:r>
              <a:rPr lang="en-US" sz="2200" dirty="0">
                <a:latin typeface="Cambria" panose="02040503050406030204" pitchFamily="18" charset="0"/>
                <a:ea typeface="Cambria" panose="02040503050406030204" pitchFamily="18" charset="0"/>
              </a:rPr>
              <a:t>list only the active logins on the system.</a:t>
            </a:r>
          </a:p>
          <a:p>
            <a:pPr algn="just"/>
            <a:endParaRPr lang="en-US" sz="2200" dirty="0">
              <a:latin typeface="Cambria" panose="02040503050406030204" pitchFamily="18" charset="0"/>
              <a:ea typeface="Cambria" panose="02040503050406030204" pitchFamily="18" charset="0"/>
            </a:endParaRPr>
          </a:p>
          <a:p>
            <a:pPr algn="just"/>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64169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4</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0"/>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Basic security in Linux systems</a:t>
            </a:r>
          </a:p>
        </p:txBody>
      </p:sp>
      <p:sp>
        <p:nvSpPr>
          <p:cNvPr id="3" name="Rectangle 2">
            <a:extLst>
              <a:ext uri="{FF2B5EF4-FFF2-40B4-BE49-F238E27FC236}">
                <a16:creationId xmlns:a16="http://schemas.microsoft.com/office/drawing/2014/main" id="{A7D80556-62F3-405D-8442-34FD63CE0319}"/>
              </a:ext>
            </a:extLst>
          </p:cNvPr>
          <p:cNvSpPr/>
          <p:nvPr/>
        </p:nvSpPr>
        <p:spPr>
          <a:xfrm>
            <a:off x="228600" y="955901"/>
            <a:ext cx="8915400" cy="5324535"/>
          </a:xfrm>
          <a:prstGeom prst="rect">
            <a:avLst/>
          </a:prstGeom>
        </p:spPr>
        <p:txBody>
          <a:bodyPr wrap="square">
            <a:spAutoFit/>
          </a:bodyPr>
          <a:lstStyle/>
          <a:p>
            <a:pPr algn="just"/>
            <a:endParaRPr lang="en-US" sz="2200" dirty="0">
              <a:latin typeface="Cambria" panose="02040503050406030204" pitchFamily="18" charset="0"/>
              <a:ea typeface="Cambria" panose="02040503050406030204" pitchFamily="18" charset="0"/>
            </a:endParaRPr>
          </a:p>
          <a:p>
            <a:pPr algn="just"/>
            <a:r>
              <a:rPr lang="en-US" sz="2200" b="1" dirty="0">
                <a:latin typeface="Cambria" panose="02040503050406030204" pitchFamily="18" charset="0"/>
                <a:ea typeface="Cambria" panose="02040503050406030204" pitchFamily="18" charset="0"/>
              </a:rPr>
              <a:t>Switching users and escalating privilege</a:t>
            </a:r>
          </a:p>
          <a:p>
            <a:pPr algn="just"/>
            <a:r>
              <a:rPr lang="en-US" sz="2200" dirty="0">
                <a:latin typeface="Cambria" panose="02040503050406030204" pitchFamily="18" charset="0"/>
                <a:ea typeface="Cambria" panose="02040503050406030204" pitchFamily="18" charset="0"/>
              </a:rPr>
              <a:t>The </a:t>
            </a:r>
            <a:r>
              <a:rPr lang="en-US" sz="2200" b="1" dirty="0" err="1">
                <a:latin typeface="Cambria" panose="02040503050406030204" pitchFamily="18" charset="0"/>
                <a:ea typeface="Cambria" panose="02040503050406030204" pitchFamily="18" charset="0"/>
              </a:rPr>
              <a:t>su</a:t>
            </a:r>
            <a:r>
              <a:rPr lang="en-US" sz="2200" dirty="0">
                <a:latin typeface="Cambria" panose="02040503050406030204" pitchFamily="18" charset="0"/>
                <a:ea typeface="Cambria" panose="02040503050406030204" pitchFamily="18" charset="0"/>
              </a:rPr>
              <a:t> command is only used for escalating privileges to </a:t>
            </a:r>
            <a:r>
              <a:rPr lang="en-US" sz="2200" i="1" dirty="0">
                <a:latin typeface="Cambria" panose="02040503050406030204" pitchFamily="18" charset="0"/>
                <a:ea typeface="Cambria" panose="02040503050406030204" pitchFamily="18" charset="0"/>
              </a:rPr>
              <a:t>root</a:t>
            </a:r>
            <a:r>
              <a:rPr lang="en-US" sz="2200" dirty="0">
                <a:latin typeface="Cambria" panose="02040503050406030204" pitchFamily="18" charset="0"/>
                <a:ea typeface="Cambria" panose="02040503050406030204" pitchFamily="18" charset="0"/>
              </a:rPr>
              <a:t>, which is the default user if a username is not specified after the command name.</a:t>
            </a:r>
          </a:p>
          <a:p>
            <a:r>
              <a:rPr lang="en-US" dirty="0"/>
              <a:t>stud1022 ~$ </a:t>
            </a:r>
            <a:r>
              <a:rPr lang="en-US" b="1" dirty="0" err="1"/>
              <a:t>su</a:t>
            </a:r>
            <a:r>
              <a:rPr lang="en-US" b="1" dirty="0"/>
              <a:t> -</a:t>
            </a:r>
            <a:endParaRPr lang="ro-RO" dirty="0"/>
          </a:p>
          <a:p>
            <a:r>
              <a:rPr lang="en-US" dirty="0"/>
              <a:t>Password:</a:t>
            </a:r>
            <a:endParaRPr lang="ro-RO" dirty="0"/>
          </a:p>
          <a:p>
            <a:r>
              <a:rPr lang="en-US" dirty="0"/>
              <a:t>root ~#</a:t>
            </a:r>
            <a:endParaRPr lang="ro-RO" dirty="0"/>
          </a:p>
          <a:p>
            <a:pPr algn="just"/>
            <a:r>
              <a:rPr lang="en-US" sz="2200" dirty="0">
                <a:latin typeface="Cambria" panose="02040503050406030204" pitchFamily="18" charset="0"/>
                <a:ea typeface="Cambria" panose="02040503050406030204" pitchFamily="18" charset="0"/>
              </a:rPr>
              <a:t>What is the biggest issue with using </a:t>
            </a:r>
            <a:r>
              <a:rPr lang="en-US" sz="2200" b="1" dirty="0" err="1">
                <a:latin typeface="Cambria" panose="02040503050406030204" pitchFamily="18" charset="0"/>
                <a:ea typeface="Cambria" panose="02040503050406030204" pitchFamily="18" charset="0"/>
              </a:rPr>
              <a:t>su</a:t>
            </a:r>
            <a:r>
              <a:rPr lang="en-US" sz="2200" dirty="0">
                <a:latin typeface="Cambria" panose="02040503050406030204" pitchFamily="18" charset="0"/>
                <a:ea typeface="Cambria" panose="02040503050406030204" pitchFamily="18" charset="0"/>
              </a:rPr>
              <a:t> to switch to the superuser (root)? If a regular user’s session has been compromised, the superuser (root) password could be captured. </a:t>
            </a:r>
          </a:p>
          <a:p>
            <a:pPr algn="just"/>
            <a:endParaRPr lang="en-US" sz="2200" dirty="0">
              <a:latin typeface="Cambria" panose="02040503050406030204" pitchFamily="18" charset="0"/>
              <a:ea typeface="Cambria" panose="02040503050406030204" pitchFamily="18" charset="0"/>
            </a:endParaRPr>
          </a:p>
          <a:p>
            <a:pPr algn="just"/>
            <a:r>
              <a:rPr lang="en-US" sz="2200" dirty="0">
                <a:latin typeface="Cambria" panose="02040503050406030204" pitchFamily="18" charset="0"/>
                <a:ea typeface="Cambria" panose="02040503050406030204" pitchFamily="18" charset="0"/>
              </a:rPr>
              <a:t>That’s why </a:t>
            </a:r>
            <a:r>
              <a:rPr lang="en-US" sz="2200" b="1" dirty="0" err="1">
                <a:latin typeface="Cambria" panose="02040503050406030204" pitchFamily="18" charset="0"/>
                <a:ea typeface="Cambria" panose="02040503050406030204" pitchFamily="18" charset="0"/>
              </a:rPr>
              <a:t>sudo</a:t>
            </a:r>
            <a:r>
              <a:rPr lang="en-US" sz="2200" dirty="0">
                <a:latin typeface="Cambria" panose="02040503050406030204" pitchFamily="18" charset="0"/>
                <a:ea typeface="Cambria" panose="02040503050406030204" pitchFamily="18" charset="0"/>
              </a:rPr>
              <a:t> (“Switch User Do” or “Superuser Do”) command should be used. Using </a:t>
            </a:r>
            <a:r>
              <a:rPr lang="en-US" sz="2200" b="1" dirty="0" err="1">
                <a:latin typeface="Cambria" panose="02040503050406030204" pitchFamily="18" charset="0"/>
                <a:ea typeface="Cambria" panose="02040503050406030204" pitchFamily="18" charset="0"/>
              </a:rPr>
              <a:t>sudo</a:t>
            </a:r>
            <a:r>
              <a:rPr lang="en-US" sz="2200" dirty="0">
                <a:latin typeface="Cambria" panose="02040503050406030204" pitchFamily="18" charset="0"/>
                <a:ea typeface="Cambria" panose="02040503050406030204" pitchFamily="18" charset="0"/>
              </a:rPr>
              <a:t>, the user enters their own password to authenticate who they are. If they have been authorized in the </a:t>
            </a:r>
            <a:r>
              <a:rPr lang="en-US" sz="2200" b="1" dirty="0" err="1">
                <a:latin typeface="Cambria" panose="02040503050406030204" pitchFamily="18" charset="0"/>
                <a:ea typeface="Cambria" panose="02040503050406030204" pitchFamily="18" charset="0"/>
              </a:rPr>
              <a:t>sudoers</a:t>
            </a:r>
            <a:r>
              <a:rPr lang="en-US" sz="2200" dirty="0">
                <a:latin typeface="Cambria" panose="02040503050406030204" pitchFamily="18" charset="0"/>
                <a:ea typeface="Cambria" panose="02040503050406030204" pitchFamily="18" charset="0"/>
              </a:rPr>
              <a:t> configuration to run that command with privilege, with the options allowed, it will work.</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31739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5</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37672"/>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Access Control Files</a:t>
            </a:r>
          </a:p>
        </p:txBody>
      </p:sp>
      <p:sp>
        <p:nvSpPr>
          <p:cNvPr id="3077" name="Text Box 47"/>
          <p:cNvSpPr txBox="1">
            <a:spLocks noChangeArrowheads="1"/>
          </p:cNvSpPr>
          <p:nvPr/>
        </p:nvSpPr>
        <p:spPr bwMode="auto">
          <a:xfrm>
            <a:off x="457200" y="1523999"/>
            <a:ext cx="8305800" cy="4926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just" eaLnBrk="1" hangingPunct="1"/>
            <a:r>
              <a:rPr lang="en-US" altLang="en-US" sz="2200" dirty="0">
                <a:latin typeface="Cambria" panose="02040503050406030204" pitchFamily="18" charset="0"/>
                <a:ea typeface="Cambria" panose="02040503050406030204" pitchFamily="18" charset="0"/>
              </a:rPr>
              <a:t>Nearly all operating systems have a set of places used to store access controls. In Linux these are typically text files located under the </a:t>
            </a:r>
            <a:r>
              <a:rPr lang="en-US" altLang="en-US" sz="2200" b="1" dirty="0">
                <a:latin typeface="Cambria" panose="02040503050406030204" pitchFamily="18" charset="0"/>
                <a:ea typeface="Cambria" panose="02040503050406030204" pitchFamily="18" charset="0"/>
              </a:rPr>
              <a:t>/</a:t>
            </a:r>
            <a:r>
              <a:rPr lang="en-US" altLang="en-US" sz="2200" b="1" dirty="0" err="1">
                <a:latin typeface="Cambria" panose="02040503050406030204" pitchFamily="18" charset="0"/>
                <a:ea typeface="Cambria" panose="02040503050406030204" pitchFamily="18" charset="0"/>
              </a:rPr>
              <a:t>etc</a:t>
            </a:r>
            <a:r>
              <a:rPr lang="en-US" altLang="en-US" sz="2200" dirty="0">
                <a:latin typeface="Cambria" panose="02040503050406030204" pitchFamily="18" charset="0"/>
                <a:ea typeface="Cambria" panose="02040503050406030204" pitchFamily="18" charset="0"/>
              </a:rPr>
              <a:t> directory, which is where system configuration files should be stored. </a:t>
            </a:r>
          </a:p>
          <a:p>
            <a:pPr algn="just" eaLnBrk="1" hangingPunct="1"/>
            <a:r>
              <a:rPr lang="en-US" altLang="en-US" sz="2200" dirty="0">
                <a:latin typeface="Cambria" panose="02040503050406030204" pitchFamily="18" charset="0"/>
                <a:ea typeface="Cambria" panose="02040503050406030204" pitchFamily="18" charset="0"/>
              </a:rPr>
              <a:t>By default, this directory is readable by every user on the system, but writable only by </a:t>
            </a:r>
            <a:r>
              <a:rPr lang="en-US" altLang="en-US" sz="2200" b="1" dirty="0">
                <a:latin typeface="Cambria" panose="02040503050406030204" pitchFamily="18" charset="0"/>
                <a:ea typeface="Cambria" panose="02040503050406030204" pitchFamily="18" charset="0"/>
              </a:rPr>
              <a:t>root</a:t>
            </a:r>
            <a:r>
              <a:rPr lang="en-US" altLang="en-US" sz="2200" dirty="0">
                <a:latin typeface="Cambria" panose="02040503050406030204" pitchFamily="18" charset="0"/>
                <a:ea typeface="Cambria" panose="02040503050406030204" pitchFamily="18" charset="0"/>
              </a:rPr>
              <a:t>.</a:t>
            </a:r>
          </a:p>
          <a:p>
            <a:r>
              <a:rPr lang="en-US" sz="2000" b="1" dirty="0">
                <a:latin typeface="Cambria" panose="02040503050406030204" pitchFamily="18" charset="0"/>
                <a:ea typeface="Cambria" panose="02040503050406030204" pitchFamily="18" charset="0"/>
              </a:rPr>
              <a:t>/</a:t>
            </a:r>
            <a:r>
              <a:rPr lang="en-US" sz="2000" b="1" dirty="0" err="1">
                <a:latin typeface="Cambria" panose="02040503050406030204" pitchFamily="18" charset="0"/>
                <a:ea typeface="Cambria" panose="02040503050406030204" pitchFamily="18" charset="0"/>
              </a:rPr>
              <a:t>etc</a:t>
            </a:r>
            <a:r>
              <a:rPr lang="en-US" sz="2000" b="1" dirty="0">
                <a:latin typeface="Cambria" panose="02040503050406030204" pitchFamily="18" charset="0"/>
                <a:ea typeface="Cambria" panose="02040503050406030204" pitchFamily="18" charset="0"/>
              </a:rPr>
              <a:t>/passwd</a:t>
            </a:r>
            <a:endParaRPr lang="ro-RO" sz="2000" b="1" dirty="0">
              <a:latin typeface="Cambria" panose="02040503050406030204" pitchFamily="18" charset="0"/>
              <a:ea typeface="Cambria" panose="02040503050406030204" pitchFamily="18" charset="0"/>
            </a:endParaRPr>
          </a:p>
          <a:p>
            <a:r>
              <a:rPr lang="en-US" sz="2000" dirty="0">
                <a:latin typeface="Cambria" panose="02040503050406030204" pitchFamily="18" charset="0"/>
                <a:ea typeface="Cambria" panose="02040503050406030204" pitchFamily="18" charset="0"/>
              </a:rPr>
              <a:t>This file stores basic information about the users on the system, including UID and GID, home directory, shell, etc. Despite the name, no passwords are stored here.</a:t>
            </a:r>
            <a:endParaRPr lang="ro-RO" sz="2000" dirty="0">
              <a:latin typeface="Cambria" panose="02040503050406030204" pitchFamily="18" charset="0"/>
              <a:ea typeface="Cambria" panose="02040503050406030204" pitchFamily="18" charset="0"/>
            </a:endParaRPr>
          </a:p>
          <a:p>
            <a:endParaRPr lang="en-US" sz="2000" b="1" dirty="0">
              <a:latin typeface="Cambria" panose="02040503050406030204" pitchFamily="18" charset="0"/>
              <a:ea typeface="Cambria" panose="02040503050406030204" pitchFamily="18" charset="0"/>
            </a:endParaRPr>
          </a:p>
          <a:p>
            <a:r>
              <a:rPr lang="en-US" sz="2000" b="1" dirty="0">
                <a:latin typeface="Cambria" panose="02040503050406030204" pitchFamily="18" charset="0"/>
                <a:ea typeface="Cambria" panose="02040503050406030204" pitchFamily="18" charset="0"/>
              </a:rPr>
              <a:t>/</a:t>
            </a:r>
            <a:r>
              <a:rPr lang="en-US" sz="2000" b="1" dirty="0" err="1">
                <a:latin typeface="Cambria" panose="02040503050406030204" pitchFamily="18" charset="0"/>
                <a:ea typeface="Cambria" panose="02040503050406030204" pitchFamily="18" charset="0"/>
              </a:rPr>
              <a:t>etc</a:t>
            </a:r>
            <a:r>
              <a:rPr lang="en-US" sz="2000" b="1" dirty="0">
                <a:latin typeface="Cambria" panose="02040503050406030204" pitchFamily="18" charset="0"/>
                <a:ea typeface="Cambria" panose="02040503050406030204" pitchFamily="18" charset="0"/>
              </a:rPr>
              <a:t>/group</a:t>
            </a:r>
            <a:endParaRPr lang="ro-RO" sz="2000" b="1" dirty="0">
              <a:latin typeface="Cambria" panose="02040503050406030204" pitchFamily="18" charset="0"/>
              <a:ea typeface="Cambria" panose="02040503050406030204" pitchFamily="18" charset="0"/>
            </a:endParaRPr>
          </a:p>
          <a:p>
            <a:r>
              <a:rPr lang="en-US" sz="2000" dirty="0">
                <a:latin typeface="Cambria" panose="02040503050406030204" pitchFamily="18" charset="0"/>
                <a:ea typeface="Cambria" panose="02040503050406030204" pitchFamily="18" charset="0"/>
              </a:rPr>
              <a:t>This file stores basic information about all user groups on the system, like group name and GID and members.</a:t>
            </a:r>
          </a:p>
          <a:p>
            <a:pPr algn="l" eaLnBrk="1" hangingPunct="1"/>
            <a:endParaRPr lang="en-US" alt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24915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6</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37672"/>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Access Control Files</a:t>
            </a:r>
          </a:p>
        </p:txBody>
      </p:sp>
      <p:sp>
        <p:nvSpPr>
          <p:cNvPr id="3077" name="Text Box 47"/>
          <p:cNvSpPr txBox="1">
            <a:spLocks noChangeArrowheads="1"/>
          </p:cNvSpPr>
          <p:nvPr/>
        </p:nvSpPr>
        <p:spPr bwMode="auto">
          <a:xfrm>
            <a:off x="457200" y="1204645"/>
            <a:ext cx="8305800" cy="6527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etc</a:t>
            </a:r>
            <a:r>
              <a:rPr lang="en-US" sz="2200" b="1" dirty="0">
                <a:latin typeface="Cambria" panose="02040503050406030204" pitchFamily="18" charset="0"/>
                <a:ea typeface="Cambria" panose="02040503050406030204" pitchFamily="18" charset="0"/>
              </a:rPr>
              <a:t>/shadow</a:t>
            </a:r>
            <a:endParaRPr lang="ro-RO" sz="2200" b="1"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This is where user passwords are stored. They are hashed, for security.</a:t>
            </a:r>
            <a:endParaRPr lang="ro-RO" sz="2200" dirty="0">
              <a:latin typeface="Cambria" panose="02040503050406030204" pitchFamily="18" charset="0"/>
              <a:ea typeface="Cambria" panose="02040503050406030204" pitchFamily="18" charset="0"/>
            </a:endParaRPr>
          </a:p>
          <a:p>
            <a:endParaRPr lang="ro-RO" sz="2200" dirty="0">
              <a:latin typeface="Cambria" panose="02040503050406030204" pitchFamily="18" charset="0"/>
              <a:ea typeface="Cambria" panose="02040503050406030204" pitchFamily="18" charset="0"/>
            </a:endParaRPr>
          </a:p>
          <a:p>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etc</a:t>
            </a:r>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gshadow</a:t>
            </a:r>
            <a:endParaRPr lang="ro-RO" sz="2200" b="1"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This file stores more detailed information about groups, including a hashed password which lets users temporarily become a member of the group, a list of users who can become a member of the group and a list of group administrators.</a:t>
            </a:r>
          </a:p>
          <a:p>
            <a:endParaRPr lang="en-US" sz="2200" dirty="0">
              <a:latin typeface="Cambria" panose="02040503050406030204" pitchFamily="18" charset="0"/>
              <a:ea typeface="Cambria" panose="02040503050406030204" pitchFamily="18" charset="0"/>
            </a:endParaRPr>
          </a:p>
          <a:p>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etc</a:t>
            </a:r>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sudoers</a:t>
            </a:r>
            <a:endParaRPr lang="en-US" sz="2200" b="1"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This file controls who can use the </a:t>
            </a:r>
            <a:r>
              <a:rPr lang="en-US" sz="2200" dirty="0" err="1">
                <a:latin typeface="Cambria" panose="02040503050406030204" pitchFamily="18" charset="0"/>
                <a:ea typeface="Cambria" panose="02040503050406030204" pitchFamily="18" charset="0"/>
              </a:rPr>
              <a:t>sudo</a:t>
            </a:r>
            <a:r>
              <a:rPr lang="en-US" sz="2200" dirty="0">
                <a:latin typeface="Cambria" panose="02040503050406030204" pitchFamily="18" charset="0"/>
                <a:ea typeface="Cambria" panose="02040503050406030204" pitchFamily="18" charset="0"/>
              </a:rPr>
              <a:t> command, and how.</a:t>
            </a:r>
          </a:p>
          <a:p>
            <a:endParaRPr lang="en-US" sz="2200" dirty="0">
              <a:latin typeface="Cambria" panose="02040503050406030204" pitchFamily="18" charset="0"/>
              <a:ea typeface="Cambria" panose="02040503050406030204" pitchFamily="18" charset="0"/>
            </a:endParaRPr>
          </a:p>
          <a:p>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etc</a:t>
            </a:r>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sudoers.d</a:t>
            </a:r>
            <a:endParaRPr lang="en-US" sz="2200" b="1"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This directory may contain files that supplement the settings on the </a:t>
            </a:r>
            <a:r>
              <a:rPr lang="en-US" sz="2200" dirty="0" err="1">
                <a:latin typeface="Cambria" panose="02040503050406030204" pitchFamily="18" charset="0"/>
                <a:ea typeface="Cambria" panose="02040503050406030204" pitchFamily="18" charset="0"/>
              </a:rPr>
              <a:t>sudoers</a:t>
            </a:r>
            <a:r>
              <a:rPr lang="en-US" sz="2200" dirty="0">
                <a:latin typeface="Cambria" panose="02040503050406030204" pitchFamily="18" charset="0"/>
                <a:ea typeface="Cambria" panose="02040503050406030204" pitchFamily="18" charset="0"/>
              </a:rPr>
              <a:t> file.</a:t>
            </a:r>
          </a:p>
          <a:p>
            <a:endParaRPr lang="en-US" sz="2200" dirty="0">
              <a:latin typeface="Cambria" panose="02040503050406030204" pitchFamily="18" charset="0"/>
              <a:ea typeface="Cambria" panose="02040503050406030204" pitchFamily="18" charset="0"/>
            </a:endParaRPr>
          </a:p>
          <a:p>
            <a:endParaRPr lang="ro-RO" sz="2200" dirty="0">
              <a:latin typeface="Cambria" panose="02040503050406030204" pitchFamily="18" charset="0"/>
              <a:ea typeface="Cambria" panose="02040503050406030204" pitchFamily="18" charset="0"/>
            </a:endParaRPr>
          </a:p>
          <a:p>
            <a:pPr algn="l" eaLnBrk="1" hangingPunct="1"/>
            <a:endParaRPr lang="en-US" alt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09062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7</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37672"/>
            <a:ext cx="8229600" cy="1143000"/>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Access Control Files</a:t>
            </a:r>
          </a:p>
        </p:txBody>
      </p:sp>
      <p:sp>
        <p:nvSpPr>
          <p:cNvPr id="3077" name="Text Box 47"/>
          <p:cNvSpPr txBox="1">
            <a:spLocks noChangeArrowheads="1"/>
          </p:cNvSpPr>
          <p:nvPr/>
        </p:nvSpPr>
        <p:spPr bwMode="auto">
          <a:xfrm>
            <a:off x="457200" y="1204645"/>
            <a:ext cx="8305800" cy="6212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r>
              <a:rPr lang="en-US" sz="2200" b="1" dirty="0">
                <a:latin typeface="Cambria" panose="02040503050406030204" pitchFamily="18" charset="0"/>
                <a:ea typeface="Cambria" panose="02040503050406030204" pitchFamily="18" charset="0"/>
              </a:rPr>
              <a:t>/</a:t>
            </a:r>
            <a:r>
              <a:rPr lang="en-US" sz="2200" b="1" dirty="0" err="1">
                <a:latin typeface="Cambria" panose="02040503050406030204" pitchFamily="18" charset="0"/>
                <a:ea typeface="Cambria" panose="02040503050406030204" pitchFamily="18" charset="0"/>
              </a:rPr>
              <a:t>etc</a:t>
            </a:r>
            <a:r>
              <a:rPr lang="en-US" sz="2200" b="1" dirty="0">
                <a:latin typeface="Cambria" panose="02040503050406030204" pitchFamily="18" charset="0"/>
                <a:ea typeface="Cambria" panose="02040503050406030204" pitchFamily="18" charset="0"/>
              </a:rPr>
              <a:t>/passwd</a:t>
            </a:r>
            <a:endParaRPr lang="ro-RO"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The file /</a:t>
            </a:r>
            <a:r>
              <a:rPr lang="en-US" sz="2200" dirty="0" err="1">
                <a:latin typeface="Cambria" panose="02040503050406030204" pitchFamily="18" charset="0"/>
                <a:ea typeface="Cambria" panose="02040503050406030204" pitchFamily="18" charset="0"/>
              </a:rPr>
              <a:t>etc</a:t>
            </a:r>
            <a:r>
              <a:rPr lang="en-US" sz="2200" dirty="0">
                <a:latin typeface="Cambria" panose="02040503050406030204" pitchFamily="18" charset="0"/>
                <a:ea typeface="Cambria" panose="02040503050406030204" pitchFamily="18" charset="0"/>
              </a:rPr>
              <a:t>/passwd is commonly referred to as the “password file”. Each line contains multiple fields always delimited by a colon (:). Despite the name, the actual one-way password hash is nowadays not stored in this file.</a:t>
            </a:r>
          </a:p>
          <a:p>
            <a:endParaRPr lang="en-US" sz="2200" dirty="0">
              <a:latin typeface="Cambria" panose="02040503050406030204" pitchFamily="18" charset="0"/>
              <a:ea typeface="Cambria" panose="02040503050406030204" pitchFamily="18" charset="0"/>
            </a:endParaRPr>
          </a:p>
          <a:p>
            <a:pPr marL="0" marR="0">
              <a:lnSpc>
                <a:spcPct val="107000"/>
              </a:lnSpc>
              <a:spcBef>
                <a:spcPts val="0"/>
              </a:spcBef>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200" dirty="0">
                <a:latin typeface="Courier New" panose="02070309020205020404" pitchFamily="49" charset="0"/>
                <a:ea typeface="Times New Roman" panose="02020603050405020304" pitchFamily="18" charset="0"/>
              </a:rPr>
              <a:t>USERNAME:PASSWORD:UID:GID:GECOS:HOMEDIR:SHELL</a:t>
            </a:r>
            <a:endParaRPr lang="ro-RO" sz="2200" dirty="0">
              <a:latin typeface="Calibri" panose="020F0502020204030204" pitchFamily="34" charset="0"/>
              <a:ea typeface="Calibri" panose="020F0502020204030204" pitchFamily="34" charset="0"/>
            </a:endParaRPr>
          </a:p>
          <a:p>
            <a:endParaRPr lang="en-US"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Who is GECOS? (General Electric Comprehensive Operating Supervisor)</a:t>
            </a:r>
          </a:p>
          <a:p>
            <a:r>
              <a:rPr lang="en-US" sz="2200" dirty="0">
                <a:latin typeface="Cambria" panose="02040503050406030204" pitchFamily="18" charset="0"/>
                <a:ea typeface="Cambria" panose="02040503050406030204" pitchFamily="18" charset="0"/>
              </a:rPr>
              <a:t>It’s a little piece of 1970s history sitting inside every Linux server and Android phone today !</a:t>
            </a:r>
          </a:p>
          <a:p>
            <a:r>
              <a:rPr lang="en-US" sz="2200" dirty="0">
                <a:latin typeface="Cambria" panose="02040503050406030204" pitchFamily="18" charset="0"/>
                <a:ea typeface="Cambria" panose="02040503050406030204" pitchFamily="18" charset="0"/>
              </a:rPr>
              <a:t>See also the </a:t>
            </a:r>
            <a:r>
              <a:rPr lang="en-US" sz="2200" b="1" i="1" dirty="0">
                <a:latin typeface="Cambria" panose="02040503050406030204" pitchFamily="18" charset="0"/>
                <a:ea typeface="Cambria" panose="02040503050406030204" pitchFamily="18" charset="0"/>
              </a:rPr>
              <a:t>finger</a:t>
            </a:r>
            <a:r>
              <a:rPr lang="en-US" sz="2200" dirty="0">
                <a:latin typeface="Cambria" panose="02040503050406030204" pitchFamily="18" charset="0"/>
                <a:ea typeface="Cambria" panose="02040503050406030204" pitchFamily="18" charset="0"/>
              </a:rPr>
              <a:t> command</a:t>
            </a:r>
          </a:p>
          <a:p>
            <a:endParaRPr lang="en-US"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To change the information on the GECOS field, we may use the </a:t>
            </a:r>
            <a:r>
              <a:rPr lang="en-US" sz="2200" b="1" dirty="0" err="1">
                <a:latin typeface="Cambria" panose="02040503050406030204" pitchFamily="18" charset="0"/>
                <a:ea typeface="Cambria" panose="02040503050406030204" pitchFamily="18" charset="0"/>
              </a:rPr>
              <a:t>chfn</a:t>
            </a:r>
            <a:r>
              <a:rPr lang="en-US" sz="2200" dirty="0">
                <a:latin typeface="Cambria" panose="02040503050406030204" pitchFamily="18" charset="0"/>
                <a:ea typeface="Cambria" panose="02040503050406030204" pitchFamily="18" charset="0"/>
              </a:rPr>
              <a:t> command</a:t>
            </a:r>
          </a:p>
          <a:p>
            <a:endParaRPr lang="ro-RO" sz="2200" dirty="0">
              <a:latin typeface="Cambria" panose="02040503050406030204" pitchFamily="18" charset="0"/>
              <a:ea typeface="Cambria" panose="02040503050406030204" pitchFamily="18" charset="0"/>
            </a:endParaRPr>
          </a:p>
          <a:p>
            <a:pPr algn="l" eaLnBrk="1" hangingPunct="1"/>
            <a:endParaRPr lang="en-US" alt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05458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eaLnBrk="1" hangingPunct="1"/>
            <a:fld id="{809E099F-D9B8-4DFC-A652-360CABB65D3A}" type="slidenum">
              <a:rPr lang="en-US" altLang="en-US">
                <a:latin typeface="Cambria" panose="02040503050406030204" pitchFamily="18" charset="0"/>
              </a:rPr>
              <a:pPr eaLnBrk="1" hangingPunct="1"/>
              <a:t>8</a:t>
            </a:fld>
            <a:endParaRPr lang="en-US" altLang="en-US">
              <a:latin typeface="Cambria" panose="02040503050406030204" pitchFamily="18" charset="0"/>
            </a:endParaRPr>
          </a:p>
        </p:txBody>
      </p:sp>
      <p:sp>
        <p:nvSpPr>
          <p:cNvPr id="3075" name="Rectangle 2"/>
          <p:cNvSpPr>
            <a:spLocks noGrp="1" noChangeArrowheads="1"/>
          </p:cNvSpPr>
          <p:nvPr>
            <p:ph type="title"/>
          </p:nvPr>
        </p:nvSpPr>
        <p:spPr>
          <a:xfrm>
            <a:off x="457200" y="37672"/>
            <a:ext cx="8229600" cy="659554"/>
          </a:xfrm>
        </p:spPr>
        <p:txBody>
          <a:bodyPr/>
          <a:lstStyle/>
          <a:p>
            <a:pPr eaLnBrk="1" hangingPunct="1"/>
            <a:r>
              <a:rPr lang="en-US" altLang="en-US" sz="3300" dirty="0">
                <a:solidFill>
                  <a:srgbClr val="CC3300"/>
                </a:solidFill>
                <a:latin typeface="Cambria" panose="02040503050406030204" pitchFamily="18" charset="0"/>
                <a:cs typeface="Times New Roman" pitchFamily="18" charset="0"/>
              </a:rPr>
              <a:t>Review questions</a:t>
            </a:r>
          </a:p>
        </p:txBody>
      </p:sp>
      <p:sp>
        <p:nvSpPr>
          <p:cNvPr id="3077" name="Text Box 47"/>
          <p:cNvSpPr txBox="1">
            <a:spLocks noChangeArrowheads="1"/>
          </p:cNvSpPr>
          <p:nvPr/>
        </p:nvSpPr>
        <p:spPr bwMode="auto">
          <a:xfrm>
            <a:off x="304800" y="697226"/>
            <a:ext cx="8686800" cy="591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spAutoFit/>
          </a:bodyPr>
          <a:lstStyle>
            <a:lvl1pPr eaLnBrk="0" hangingPunct="0">
              <a:defRPr>
                <a:solidFill>
                  <a:schemeClr val="tx1"/>
                </a:solidFill>
                <a:latin typeface="Arial" charset="0"/>
                <a:cs typeface="Times New Roman" pitchFamily="18" charset="0"/>
              </a:defRPr>
            </a:lvl1pPr>
            <a:lvl2pPr marL="742950" indent="-285750" eaLnBrk="0" hangingPunct="0">
              <a:defRPr>
                <a:solidFill>
                  <a:schemeClr val="tx1"/>
                </a:solidFill>
                <a:latin typeface="Arial" charset="0"/>
                <a:cs typeface="Times New Roman" pitchFamily="18" charset="0"/>
              </a:defRPr>
            </a:lvl2pPr>
            <a:lvl3pPr marL="1143000" indent="-228600" eaLnBrk="0" hangingPunct="0">
              <a:defRPr>
                <a:solidFill>
                  <a:schemeClr val="tx1"/>
                </a:solidFill>
                <a:latin typeface="Arial" charset="0"/>
                <a:cs typeface="Times New Roman" pitchFamily="18" charset="0"/>
              </a:defRPr>
            </a:lvl3pPr>
            <a:lvl4pPr marL="1600200" indent="-228600" eaLnBrk="0" hangingPunct="0">
              <a:defRPr>
                <a:solidFill>
                  <a:schemeClr val="tx1"/>
                </a:solidFill>
                <a:latin typeface="Arial" charset="0"/>
                <a:cs typeface="Times New Roman" pitchFamily="18" charset="0"/>
              </a:defRPr>
            </a:lvl4pPr>
            <a:lvl5pPr marL="2057400" indent="-228600" eaLnBrk="0" hangingPunct="0">
              <a:defRPr>
                <a:solidFill>
                  <a:schemeClr val="tx1"/>
                </a:solidFill>
                <a:latin typeface="Arial" charset="0"/>
                <a:cs typeface="Times New Roman" pitchFamily="18" charset="0"/>
              </a:defRPr>
            </a:lvl5pPr>
            <a:lvl6pPr marL="2514600" indent="-228600" algn="ctr" eaLnBrk="0" fontAlgn="base" hangingPunct="0">
              <a:spcBef>
                <a:spcPct val="0"/>
              </a:spcBef>
              <a:spcAft>
                <a:spcPct val="0"/>
              </a:spcAft>
              <a:defRPr>
                <a:solidFill>
                  <a:schemeClr val="tx1"/>
                </a:solidFill>
                <a:latin typeface="Arial" charset="0"/>
                <a:cs typeface="Times New Roman" pitchFamily="18" charset="0"/>
              </a:defRPr>
            </a:lvl6pPr>
            <a:lvl7pPr marL="2971800" indent="-228600" algn="ctr" eaLnBrk="0" fontAlgn="base" hangingPunct="0">
              <a:spcBef>
                <a:spcPct val="0"/>
              </a:spcBef>
              <a:spcAft>
                <a:spcPct val="0"/>
              </a:spcAft>
              <a:defRPr>
                <a:solidFill>
                  <a:schemeClr val="tx1"/>
                </a:solidFill>
                <a:latin typeface="Arial" charset="0"/>
                <a:cs typeface="Times New Roman" pitchFamily="18" charset="0"/>
              </a:defRPr>
            </a:lvl7pPr>
            <a:lvl8pPr marL="3429000" indent="-228600" algn="ctr" eaLnBrk="0" fontAlgn="base" hangingPunct="0">
              <a:spcBef>
                <a:spcPct val="0"/>
              </a:spcBef>
              <a:spcAft>
                <a:spcPct val="0"/>
              </a:spcAft>
              <a:defRPr>
                <a:solidFill>
                  <a:schemeClr val="tx1"/>
                </a:solidFill>
                <a:latin typeface="Arial" charset="0"/>
                <a:cs typeface="Times New Roman" pitchFamily="18" charset="0"/>
              </a:defRPr>
            </a:lvl8pPr>
            <a:lvl9pPr marL="3886200" indent="-228600" algn="ctr" eaLnBrk="0" fontAlgn="base" hangingPunct="0">
              <a:spcBef>
                <a:spcPct val="0"/>
              </a:spcBef>
              <a:spcAft>
                <a:spcPct val="0"/>
              </a:spcAft>
              <a:defRPr>
                <a:solidFill>
                  <a:schemeClr val="tx1"/>
                </a:solidFill>
                <a:latin typeface="Arial" charset="0"/>
                <a:cs typeface="Times New Roman" pitchFamily="18" charset="0"/>
              </a:defRPr>
            </a:lvl9pPr>
          </a:lstStyle>
          <a:p>
            <a:pPr algn="just"/>
            <a:r>
              <a:rPr lang="en-US" sz="2100" dirty="0">
                <a:latin typeface="Cambria" panose="02040503050406030204" pitchFamily="18" charset="0"/>
                <a:ea typeface="Cambria" panose="02040503050406030204" pitchFamily="18" charset="0"/>
              </a:rPr>
              <a:t>1. What is the name of the file that stores the hash of a user account's one-way password?</a:t>
            </a:r>
          </a:p>
          <a:p>
            <a:pPr algn="just"/>
            <a:endParaRPr lang="en-US" sz="2100" dirty="0">
              <a:latin typeface="Cambria" panose="02040503050406030204" pitchFamily="18" charset="0"/>
              <a:ea typeface="Cambria" panose="02040503050406030204" pitchFamily="18" charset="0"/>
            </a:endParaRPr>
          </a:p>
          <a:p>
            <a:pPr algn="just"/>
            <a:r>
              <a:rPr lang="ro-RO" sz="2100" dirty="0">
                <a:latin typeface="Cambria" panose="02040503050406030204" pitchFamily="18" charset="0"/>
                <a:ea typeface="Cambria" panose="02040503050406030204" pitchFamily="18" charset="0"/>
              </a:rPr>
              <a:t>2. </a:t>
            </a:r>
            <a:r>
              <a:rPr lang="en-US" sz="2100" dirty="0">
                <a:latin typeface="Cambria" panose="02040503050406030204" pitchFamily="18" charset="0"/>
                <a:ea typeface="Cambria" panose="02040503050406030204" pitchFamily="18" charset="0"/>
              </a:rPr>
              <a:t>Which file contains the list of groups a user account belongs to? </a:t>
            </a:r>
          </a:p>
          <a:p>
            <a:pPr algn="just"/>
            <a:r>
              <a:rPr lang="en-US" sz="2100" dirty="0">
                <a:latin typeface="Cambria" panose="02040503050406030204" pitchFamily="18" charset="0"/>
                <a:ea typeface="Cambria" panose="02040503050406030204" pitchFamily="18" charset="0"/>
              </a:rPr>
              <a:t>What is the importance of having a list of groups a user account belongs to?</a:t>
            </a:r>
            <a:endParaRPr lang="ro-RO" sz="2100" dirty="0">
              <a:latin typeface="Cambria" panose="02040503050406030204" pitchFamily="18" charset="0"/>
              <a:ea typeface="Cambria" panose="02040503050406030204" pitchFamily="18" charset="0"/>
            </a:endParaRPr>
          </a:p>
          <a:p>
            <a:pPr algn="just"/>
            <a:endParaRPr lang="ro-RO" sz="2100" dirty="0">
              <a:latin typeface="Cambria" panose="02040503050406030204" pitchFamily="18" charset="0"/>
              <a:ea typeface="Cambria" panose="02040503050406030204" pitchFamily="18" charset="0"/>
            </a:endParaRPr>
          </a:p>
          <a:p>
            <a:pPr algn="just"/>
            <a:r>
              <a:rPr lang="ro-RO" sz="2100" dirty="0">
                <a:latin typeface="Cambria" panose="02040503050406030204" pitchFamily="18" charset="0"/>
                <a:ea typeface="Cambria" panose="02040503050406030204" pitchFamily="18" charset="0"/>
              </a:rPr>
              <a:t>3. </a:t>
            </a:r>
            <a:r>
              <a:rPr lang="en-US" sz="2100" dirty="0">
                <a:latin typeface="Cambria" panose="02040503050406030204" pitchFamily="18" charset="0"/>
                <a:ea typeface="Cambria" panose="02040503050406030204" pitchFamily="18" charset="0"/>
              </a:rPr>
              <a:t>Two of the following files are not “readable” by regular, unprivileged users. Which ones are they?</a:t>
            </a:r>
          </a:p>
          <a:p>
            <a:pPr marL="342900" indent="-342900" algn="just">
              <a:buFont typeface="Arial" panose="020B0604020202020204" pitchFamily="34" charset="0"/>
              <a:buChar char="•"/>
            </a:pPr>
            <a:r>
              <a:rPr lang="ro-RO" sz="2100" dirty="0">
                <a:latin typeface="Cambria" panose="02040503050406030204" pitchFamily="18" charset="0"/>
                <a:ea typeface="Cambria" panose="02040503050406030204" pitchFamily="18" charset="0"/>
              </a:rPr>
              <a:t>/etc/</a:t>
            </a:r>
            <a:r>
              <a:rPr lang="ro-RO" sz="2100" dirty="0" err="1">
                <a:latin typeface="Cambria" panose="02040503050406030204" pitchFamily="18" charset="0"/>
                <a:ea typeface="Cambria" panose="02040503050406030204" pitchFamily="18" charset="0"/>
              </a:rPr>
              <a:t>group</a:t>
            </a:r>
            <a:endParaRPr lang="ro-RO" sz="2100" dirty="0">
              <a:latin typeface="Cambria" panose="02040503050406030204" pitchFamily="18" charset="0"/>
              <a:ea typeface="Cambria" panose="02040503050406030204" pitchFamily="18" charset="0"/>
            </a:endParaRPr>
          </a:p>
          <a:p>
            <a:pPr marL="342900" indent="-342900" algn="just">
              <a:buFont typeface="Arial" panose="020B0604020202020204" pitchFamily="34" charset="0"/>
              <a:buChar char="•"/>
            </a:pPr>
            <a:r>
              <a:rPr lang="ro-RO" sz="2100" dirty="0">
                <a:latin typeface="Cambria" panose="02040503050406030204" pitchFamily="18" charset="0"/>
                <a:ea typeface="Cambria" panose="02040503050406030204" pitchFamily="18" charset="0"/>
              </a:rPr>
              <a:t>/etc/</a:t>
            </a:r>
            <a:r>
              <a:rPr lang="ro-RO" sz="2100" dirty="0" err="1">
                <a:latin typeface="Cambria" panose="02040503050406030204" pitchFamily="18" charset="0"/>
                <a:ea typeface="Cambria" panose="02040503050406030204" pitchFamily="18" charset="0"/>
              </a:rPr>
              <a:t>passwd</a:t>
            </a:r>
            <a:endParaRPr lang="ro-RO" sz="2100" dirty="0">
              <a:latin typeface="Cambria" panose="02040503050406030204" pitchFamily="18" charset="0"/>
              <a:ea typeface="Cambria" panose="02040503050406030204" pitchFamily="18" charset="0"/>
            </a:endParaRPr>
          </a:p>
          <a:p>
            <a:pPr marL="342900" indent="-342900" algn="just">
              <a:buFont typeface="Arial" panose="020B0604020202020204" pitchFamily="34" charset="0"/>
              <a:buChar char="•"/>
            </a:pPr>
            <a:r>
              <a:rPr lang="ro-RO" sz="2100" dirty="0">
                <a:latin typeface="Cambria" panose="02040503050406030204" pitchFamily="18" charset="0"/>
                <a:ea typeface="Cambria" panose="02040503050406030204" pitchFamily="18" charset="0"/>
              </a:rPr>
              <a:t>/etc/</a:t>
            </a:r>
            <a:r>
              <a:rPr lang="ro-RO" sz="2100" dirty="0" err="1">
                <a:latin typeface="Cambria" panose="02040503050406030204" pitchFamily="18" charset="0"/>
                <a:ea typeface="Cambria" panose="02040503050406030204" pitchFamily="18" charset="0"/>
              </a:rPr>
              <a:t>shadow</a:t>
            </a:r>
            <a:endParaRPr lang="ro-RO" sz="2100" dirty="0">
              <a:latin typeface="Cambria" panose="02040503050406030204" pitchFamily="18" charset="0"/>
              <a:ea typeface="Cambria" panose="02040503050406030204" pitchFamily="18" charset="0"/>
            </a:endParaRPr>
          </a:p>
          <a:p>
            <a:pPr marL="342900" indent="-342900" algn="just">
              <a:buFont typeface="Arial" panose="020B0604020202020204" pitchFamily="34" charset="0"/>
              <a:buChar char="•"/>
            </a:pPr>
            <a:r>
              <a:rPr lang="ro-RO" sz="2100" dirty="0">
                <a:latin typeface="Cambria" panose="02040503050406030204" pitchFamily="18" charset="0"/>
                <a:ea typeface="Cambria" panose="02040503050406030204" pitchFamily="18" charset="0"/>
              </a:rPr>
              <a:t>/etc/</a:t>
            </a:r>
            <a:r>
              <a:rPr lang="ro-RO" sz="2100" dirty="0" err="1">
                <a:latin typeface="Cambria" panose="02040503050406030204" pitchFamily="18" charset="0"/>
                <a:ea typeface="Cambria" panose="02040503050406030204" pitchFamily="18" charset="0"/>
              </a:rPr>
              <a:t>sudoers</a:t>
            </a:r>
            <a:endParaRPr lang="ro-RO" sz="2100" dirty="0">
              <a:latin typeface="Cambria" panose="02040503050406030204" pitchFamily="18" charset="0"/>
              <a:ea typeface="Cambria" panose="02040503050406030204" pitchFamily="18" charset="0"/>
            </a:endParaRPr>
          </a:p>
          <a:p>
            <a:pPr marL="342900" indent="-342900" algn="just">
              <a:buFont typeface="Arial" panose="020B0604020202020204" pitchFamily="34" charset="0"/>
              <a:buChar char="•"/>
            </a:pPr>
            <a:endParaRPr lang="ro-RO" sz="2100" dirty="0">
              <a:latin typeface="Cambria" panose="02040503050406030204" pitchFamily="18" charset="0"/>
              <a:ea typeface="Cambria" panose="02040503050406030204" pitchFamily="18" charset="0"/>
            </a:endParaRPr>
          </a:p>
          <a:p>
            <a:pPr algn="just"/>
            <a:r>
              <a:rPr lang="ro-RO" sz="2100" dirty="0">
                <a:latin typeface="Cambria" panose="02040503050406030204" pitchFamily="18" charset="0"/>
                <a:ea typeface="Cambria" panose="02040503050406030204" pitchFamily="18" charset="0"/>
              </a:rPr>
              <a:t>4. </a:t>
            </a:r>
            <a:r>
              <a:rPr lang="en-US" sz="2100" dirty="0">
                <a:latin typeface="Cambria" panose="02040503050406030204" pitchFamily="18" charset="0"/>
                <a:ea typeface="Cambria" panose="02040503050406030204" pitchFamily="18" charset="0"/>
              </a:rPr>
              <a:t>How to change the login shell of the current user in C Shell</a:t>
            </a:r>
            <a:r>
              <a:rPr lang="ro-RO" sz="2100" dirty="0">
                <a:latin typeface="Cambria" panose="02040503050406030204" pitchFamily="18" charset="0"/>
                <a:ea typeface="Cambria" panose="02040503050406030204" pitchFamily="18" charset="0"/>
              </a:rPr>
              <a:t> (/</a:t>
            </a:r>
            <a:r>
              <a:rPr lang="ro-RO" sz="2100" dirty="0" err="1">
                <a:latin typeface="Cambria" panose="02040503050406030204" pitchFamily="18" charset="0"/>
                <a:ea typeface="Cambria" panose="02040503050406030204" pitchFamily="18" charset="0"/>
              </a:rPr>
              <a:t>usr</a:t>
            </a:r>
            <a:r>
              <a:rPr lang="ro-RO" sz="2100" dirty="0">
                <a:latin typeface="Cambria" panose="02040503050406030204" pitchFamily="18" charset="0"/>
                <a:ea typeface="Cambria" panose="02040503050406030204" pitchFamily="18" charset="0"/>
              </a:rPr>
              <a:t>/</a:t>
            </a:r>
            <a:r>
              <a:rPr lang="ro-RO" sz="2100" dirty="0" err="1">
                <a:latin typeface="Cambria" panose="02040503050406030204" pitchFamily="18" charset="0"/>
                <a:ea typeface="Cambria" panose="02040503050406030204" pitchFamily="18" charset="0"/>
              </a:rPr>
              <a:t>bin</a:t>
            </a:r>
            <a:r>
              <a:rPr lang="ro-RO" sz="2100" dirty="0">
                <a:latin typeface="Cambria" panose="02040503050406030204" pitchFamily="18" charset="0"/>
                <a:ea typeface="Cambria" panose="02040503050406030204" pitchFamily="18" charset="0"/>
              </a:rPr>
              <a:t>/</a:t>
            </a:r>
            <a:r>
              <a:rPr lang="ro-RO" sz="2100" dirty="0" err="1">
                <a:latin typeface="Cambria" panose="02040503050406030204" pitchFamily="18" charset="0"/>
                <a:ea typeface="Cambria" panose="02040503050406030204" pitchFamily="18" charset="0"/>
              </a:rPr>
              <a:t>csh</a:t>
            </a:r>
            <a:r>
              <a:rPr lang="ro-RO" sz="2100" dirty="0">
                <a:latin typeface="Cambria" panose="02040503050406030204" pitchFamily="18" charset="0"/>
                <a:ea typeface="Cambria" panose="02040503050406030204" pitchFamily="18" charset="0"/>
              </a:rPr>
              <a:t>) ?</a:t>
            </a:r>
          </a:p>
          <a:p>
            <a:pPr algn="just"/>
            <a:endParaRPr lang="ro-RO" sz="2100" dirty="0">
              <a:latin typeface="Cambria" panose="02040503050406030204" pitchFamily="18" charset="0"/>
              <a:ea typeface="Cambria" panose="02040503050406030204" pitchFamily="18" charset="0"/>
            </a:endParaRPr>
          </a:p>
          <a:p>
            <a:pPr algn="just"/>
            <a:r>
              <a:rPr lang="ro-RO" sz="2100" dirty="0">
                <a:latin typeface="Cambria" panose="02040503050406030204" pitchFamily="18" charset="0"/>
                <a:ea typeface="Cambria" panose="02040503050406030204" pitchFamily="18" charset="0"/>
              </a:rPr>
              <a:t>5. </a:t>
            </a:r>
            <a:r>
              <a:rPr lang="en-US" sz="2100" dirty="0">
                <a:latin typeface="Cambria" panose="02040503050406030204" pitchFamily="18" charset="0"/>
                <a:ea typeface="Cambria" panose="02040503050406030204" pitchFamily="18" charset="0"/>
              </a:rPr>
              <a:t>Why isn't the root user's home directory placed in the </a:t>
            </a:r>
            <a:r>
              <a:rPr lang="en-US" sz="2100" i="1" dirty="0">
                <a:latin typeface="Cambria" panose="02040503050406030204" pitchFamily="18" charset="0"/>
                <a:ea typeface="Cambria" panose="02040503050406030204" pitchFamily="18" charset="0"/>
              </a:rPr>
              <a:t>/home</a:t>
            </a:r>
            <a:r>
              <a:rPr lang="en-US" sz="2100" dirty="0">
                <a:latin typeface="Cambria" panose="02040503050406030204" pitchFamily="18" charset="0"/>
                <a:ea typeface="Cambria" panose="02040503050406030204" pitchFamily="18" charset="0"/>
              </a:rPr>
              <a:t> directory</a:t>
            </a:r>
            <a:r>
              <a:rPr lang="ro-RO" sz="2100" dirty="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437283023"/>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10983</TotalTime>
  <Words>935</Words>
  <Application>Microsoft Office PowerPoint</Application>
  <PresentationFormat>On-screen Show (4:3)</PresentationFormat>
  <Paragraphs>94</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Cambria</vt:lpstr>
      <vt:lpstr>Courier New</vt:lpstr>
      <vt:lpstr>Times New Roman</vt:lpstr>
      <vt:lpstr>Default Design</vt:lpstr>
      <vt:lpstr>PowerPoint Presentation</vt:lpstr>
      <vt:lpstr>Basic security in Linux systems</vt:lpstr>
      <vt:lpstr>Basic security in Linux systems</vt:lpstr>
      <vt:lpstr>Basic security in Linux systems</vt:lpstr>
      <vt:lpstr>Access Control Files</vt:lpstr>
      <vt:lpstr>Access Control Files</vt:lpstr>
      <vt:lpstr>Access Control Files</vt:lpstr>
      <vt:lpstr>Review questions</vt:lpstr>
    </vt:vector>
  </TitlesOfParts>
  <Company>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Conectarea la retea</dc:title>
  <dc:creator>RZ</dc:creator>
  <cp:lastModifiedBy>Administrator</cp:lastModifiedBy>
  <cp:revision>199</cp:revision>
  <dcterms:created xsi:type="dcterms:W3CDTF">2006-12-18T08:21:20Z</dcterms:created>
  <dcterms:modified xsi:type="dcterms:W3CDTF">2026-05-06T09:18:11Z</dcterms:modified>
</cp:coreProperties>
</file>